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handoutMasterIdLst>
    <p:handoutMasterId r:id="rId4"/>
  </p:handoutMasterIdLst>
  <p:sldIdLst>
    <p:sldId id="256" r:id="rId2"/>
  </p:sldIdLst>
  <p:sldSz cx="31272163" cy="41697275"/>
  <p:notesSz cx="6858000" cy="9144000"/>
  <p:defaultTextStyle>
    <a:defPPr>
      <a:defRPr lang="en-US"/>
    </a:defPPr>
    <a:lvl1pPr algn="l" rtl="0" fontAlgn="base">
      <a:spcBef>
        <a:spcPct val="0"/>
      </a:spcBef>
      <a:spcAft>
        <a:spcPct val="0"/>
      </a:spcAft>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03963" indent="1408" algn="l" rtl="0" fontAlgn="base">
      <a:spcBef>
        <a:spcPct val="0"/>
      </a:spcBef>
      <a:spcAft>
        <a:spcPct val="0"/>
      </a:spcAft>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09332" indent="1408" algn="l" rtl="0" fontAlgn="base">
      <a:spcBef>
        <a:spcPct val="0"/>
      </a:spcBef>
      <a:spcAft>
        <a:spcPct val="0"/>
      </a:spcAft>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14701" indent="1408" algn="l" rtl="0" fontAlgn="base">
      <a:spcBef>
        <a:spcPct val="0"/>
      </a:spcBef>
      <a:spcAft>
        <a:spcPct val="0"/>
      </a:spcAft>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620071" indent="1408" algn="l" rtl="0" fontAlgn="base">
      <a:spcBef>
        <a:spcPct val="0"/>
      </a:spcBef>
      <a:spcAft>
        <a:spcPct val="0"/>
      </a:spcAft>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026848" algn="l" defTabSz="405370" rtl="0" eaLnBrk="1" latinLnBrk="0" hangingPunct="1">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432218" algn="l" defTabSz="405370" rtl="0" eaLnBrk="1" latinLnBrk="0" hangingPunct="1">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837586" algn="l" defTabSz="405370" rtl="0" eaLnBrk="1" latinLnBrk="0" hangingPunct="1">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242956" algn="l" defTabSz="405370" rtl="0" eaLnBrk="1" latinLnBrk="0" hangingPunct="1">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p:defaultTextStyle>
  <p:extLst>
    <p:ext uri="{EFAFB233-063F-42B5-8137-9DF3F51BA10A}">
      <p15:sldGuideLst xmlns:p15="http://schemas.microsoft.com/office/powerpoint/2012/main">
        <p15:guide id="1" orient="horz" pos="13133" userDrawn="1">
          <p15:clr>
            <a:srgbClr val="A4A3A4"/>
          </p15:clr>
        </p15:guide>
        <p15:guide id="2" pos="98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a:srgbClr val="FDFF18"/>
    <a:srgbClr val="FC97C7"/>
    <a:srgbClr val="1FFF0E"/>
    <a:srgbClr val="FC98C8"/>
    <a:srgbClr val="84DDFD"/>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66"/>
    <p:restoredTop sz="93820"/>
  </p:normalViewPr>
  <p:slideViewPr>
    <p:cSldViewPr>
      <p:cViewPr>
        <p:scale>
          <a:sx n="47" d="100"/>
          <a:sy n="47" d="100"/>
        </p:scale>
        <p:origin x="784" y="-1808"/>
      </p:cViewPr>
      <p:guideLst>
        <p:guide orient="horz" pos="13133"/>
        <p:guide pos="985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p:cNvSpPr>
          <p:nvPr>
            <p:ph type="hdr" sz="quarter"/>
          </p:nvPr>
        </p:nvSpPr>
        <p:spPr bwMode="auto">
          <a:xfrm>
            <a:off x="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5123" name="Rectangle 3"/>
          <p:cNvSpPr>
            <a:spLocks noGrp="1"/>
          </p:cNvSpPr>
          <p:nvPr>
            <p:ph type="dt" sz="quarter" idx="1"/>
          </p:nvPr>
        </p:nvSpPr>
        <p:spPr bwMode="auto">
          <a:xfrm>
            <a:off x="388620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5124" name="Rectangle 4"/>
          <p:cNvSpPr>
            <a:spLocks noGrp="1"/>
          </p:cNvSpPr>
          <p:nvPr>
            <p:ph type="ftr" sz="quarter" idx="2"/>
          </p:nvPr>
        </p:nvSpPr>
        <p:spPr bwMode="auto">
          <a:xfrm>
            <a:off x="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5125" name="Rectangle 5"/>
          <p:cNvSpPr>
            <a:spLocks noGrp="1"/>
          </p:cNvSpPr>
          <p:nvPr>
            <p:ph type="sldNum" sz="quarter" idx="3"/>
          </p:nvPr>
        </p:nvSpPr>
        <p:spPr bwMode="auto">
          <a:xfrm>
            <a:off x="388620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fld id="{59C928A8-94A8-2A48-A95B-59FC5A7B49CA}" type="slidenum">
              <a:rPr lang="en-US"/>
              <a:pPr>
                <a:defRPr/>
              </a:pPr>
              <a:t>‹#›</a:t>
            </a:fld>
            <a:endParaRPr lang="en-US"/>
          </a:p>
        </p:txBody>
      </p:sp>
    </p:spTree>
    <p:extLst>
      <p:ext uri="{BB962C8B-B14F-4D97-AF65-F5344CB8AC3E}">
        <p14:creationId xmlns:p14="http://schemas.microsoft.com/office/powerpoint/2010/main" val="716671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p:cNvSpPr>
          <p:nvPr>
            <p:ph type="hdr" sz="quarter"/>
          </p:nvPr>
        </p:nvSpPr>
        <p:spPr bwMode="auto">
          <a:xfrm>
            <a:off x="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3075" name="Rectangle 3"/>
          <p:cNvSpPr>
            <a:spLocks noGrp="1"/>
          </p:cNvSpPr>
          <p:nvPr>
            <p:ph type="dt" idx="1"/>
          </p:nvPr>
        </p:nvSpPr>
        <p:spPr bwMode="auto">
          <a:xfrm>
            <a:off x="388620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2143125" y="685800"/>
            <a:ext cx="2571750" cy="3429000"/>
          </a:xfrm>
          <a:prstGeom prst="rect">
            <a:avLst/>
          </a:prstGeom>
          <a:noFill/>
          <a:ln w="9525">
            <a:solidFill>
              <a:srgbClr val="000000"/>
            </a:solidFill>
            <a:miter lim="800000"/>
            <a:headEnd/>
            <a:tailEnd/>
          </a:ln>
        </p:spPr>
      </p:sp>
      <p:sp>
        <p:nvSpPr>
          <p:cNvPr id="3077" name="Rectangle 5"/>
          <p:cNvSpPr>
            <a:spLocks noGrp="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p:cNvSpPr>
          <p:nvPr>
            <p:ph type="ftr" sz="quarter" idx="4"/>
          </p:nvPr>
        </p:nvSpPr>
        <p:spPr bwMode="auto">
          <a:xfrm>
            <a:off x="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3079" name="Rectangle 7"/>
          <p:cNvSpPr>
            <a:spLocks noGrp="1"/>
          </p:cNvSpPr>
          <p:nvPr>
            <p:ph type="sldNum" sz="quarter" idx="5"/>
          </p:nvPr>
        </p:nvSpPr>
        <p:spPr bwMode="auto">
          <a:xfrm>
            <a:off x="388620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fld id="{D3678BC9-219F-414B-BB8F-04065DA079CD}" type="slidenum">
              <a:rPr lang="en-US"/>
              <a:pPr>
                <a:defRPr/>
              </a:pPr>
              <a:t>‹#›</a:t>
            </a:fld>
            <a:endParaRPr lang="en-US"/>
          </a:p>
        </p:txBody>
      </p:sp>
    </p:spTree>
    <p:extLst>
      <p:ext uri="{BB962C8B-B14F-4D97-AF65-F5344CB8AC3E}">
        <p14:creationId xmlns:p14="http://schemas.microsoft.com/office/powerpoint/2010/main" val="632651624"/>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855" kern="1200">
        <a:solidFill>
          <a:schemeClr val="tx1"/>
        </a:solidFill>
        <a:latin typeface="Times" pitchFamily="-109" charset="0"/>
        <a:ea typeface="ＭＳ Ｐゴシック" pitchFamily="-106" charset="-128"/>
        <a:cs typeface="ＭＳ Ｐゴシック" pitchFamily="-106" charset="-128"/>
      </a:defRPr>
    </a:lvl1pPr>
    <a:lvl2pPr marL="403963" algn="l" rtl="0" eaLnBrk="0" fontAlgn="base" hangingPunct="0">
      <a:spcBef>
        <a:spcPct val="0"/>
      </a:spcBef>
      <a:spcAft>
        <a:spcPct val="0"/>
      </a:spcAft>
      <a:defRPr sz="855" kern="1200">
        <a:solidFill>
          <a:schemeClr val="tx1"/>
        </a:solidFill>
        <a:latin typeface="Times" pitchFamily="-109" charset="0"/>
        <a:ea typeface="ＭＳ Ｐゴシック" pitchFamily="-109" charset="-128"/>
        <a:cs typeface="+mn-cs"/>
      </a:defRPr>
    </a:lvl2pPr>
    <a:lvl3pPr marL="809332" algn="l" rtl="0" eaLnBrk="0" fontAlgn="base" hangingPunct="0">
      <a:spcBef>
        <a:spcPct val="0"/>
      </a:spcBef>
      <a:spcAft>
        <a:spcPct val="0"/>
      </a:spcAft>
      <a:defRPr sz="855" kern="1200">
        <a:solidFill>
          <a:schemeClr val="tx1"/>
        </a:solidFill>
        <a:latin typeface="Times" pitchFamily="-109" charset="0"/>
        <a:ea typeface="ＭＳ Ｐゴシック" pitchFamily="-109" charset="-128"/>
        <a:cs typeface="+mn-cs"/>
      </a:defRPr>
    </a:lvl3pPr>
    <a:lvl4pPr marL="1214701" algn="l" rtl="0" eaLnBrk="0" fontAlgn="base" hangingPunct="0">
      <a:spcBef>
        <a:spcPct val="0"/>
      </a:spcBef>
      <a:spcAft>
        <a:spcPct val="0"/>
      </a:spcAft>
      <a:defRPr sz="855" kern="1200">
        <a:solidFill>
          <a:schemeClr val="tx1"/>
        </a:solidFill>
        <a:latin typeface="Times" pitchFamily="-109" charset="0"/>
        <a:ea typeface="ＭＳ Ｐゴシック" pitchFamily="-109" charset="-128"/>
        <a:cs typeface="+mn-cs"/>
      </a:defRPr>
    </a:lvl4pPr>
    <a:lvl5pPr marL="1620071" algn="l" rtl="0" eaLnBrk="0" fontAlgn="base" hangingPunct="0">
      <a:spcBef>
        <a:spcPct val="0"/>
      </a:spcBef>
      <a:spcAft>
        <a:spcPct val="0"/>
      </a:spcAft>
      <a:defRPr sz="855" kern="1200">
        <a:solidFill>
          <a:schemeClr val="tx1"/>
        </a:solidFill>
        <a:latin typeface="Times" pitchFamily="-109" charset="0"/>
        <a:ea typeface="ＭＳ Ｐゴシック" pitchFamily="-109" charset="-128"/>
        <a:cs typeface="+mn-cs"/>
      </a:defRPr>
    </a:lvl5pPr>
    <a:lvl6pPr marL="2026360" algn="l" defTabSz="405274" rtl="0" eaLnBrk="1" latinLnBrk="0" hangingPunct="1">
      <a:defRPr sz="855" kern="1200">
        <a:solidFill>
          <a:schemeClr val="tx1"/>
        </a:solidFill>
        <a:latin typeface="+mn-lt"/>
        <a:ea typeface="+mn-ea"/>
        <a:cs typeface="+mn-cs"/>
      </a:defRPr>
    </a:lvl6pPr>
    <a:lvl7pPr marL="2431633" algn="l" defTabSz="405274" rtl="0" eaLnBrk="1" latinLnBrk="0" hangingPunct="1">
      <a:defRPr sz="855" kern="1200">
        <a:solidFill>
          <a:schemeClr val="tx1"/>
        </a:solidFill>
        <a:latin typeface="+mn-lt"/>
        <a:ea typeface="+mn-ea"/>
        <a:cs typeface="+mn-cs"/>
      </a:defRPr>
    </a:lvl7pPr>
    <a:lvl8pPr marL="2836907" algn="l" defTabSz="405274" rtl="0" eaLnBrk="1" latinLnBrk="0" hangingPunct="1">
      <a:defRPr sz="855" kern="1200">
        <a:solidFill>
          <a:schemeClr val="tx1"/>
        </a:solidFill>
        <a:latin typeface="+mn-lt"/>
        <a:ea typeface="+mn-ea"/>
        <a:cs typeface="+mn-cs"/>
      </a:defRPr>
    </a:lvl8pPr>
    <a:lvl9pPr marL="3242177" algn="l" defTabSz="405274" rtl="0" eaLnBrk="1" latinLnBrk="0" hangingPunct="1">
      <a:defRPr sz="85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p:cNvSpPr>
          <p:nvPr>
            <p:ph type="sldNum" sz="quarter" idx="5"/>
          </p:nvPr>
        </p:nvSpPr>
        <p:spPr>
          <a:noFill/>
        </p:spPr>
        <p:txBody>
          <a:bodyPr/>
          <a:lstStyle/>
          <a:p>
            <a:fld id="{66CA9B51-183E-EC40-A453-55496E4F77E4}" type="slidenum">
              <a:rPr lang="en-US">
                <a:latin typeface="Times" pitchFamily="-108" charset="0"/>
                <a:ea typeface="ヒラギノ明朝 ProN W3" pitchFamily="-108" charset="-128"/>
                <a:cs typeface="ヒラギノ明朝 ProN W3" pitchFamily="-108" charset="-128"/>
                <a:sym typeface="Times" pitchFamily="-108" charset="0"/>
              </a:rPr>
              <a:pPr/>
              <a:t>1</a:t>
            </a:fld>
            <a:endParaRPr lang="en-US">
              <a:latin typeface="Times" pitchFamily="-108" charset="0"/>
              <a:ea typeface="ヒラギノ明朝 ProN W3" pitchFamily="-108" charset="-128"/>
              <a:cs typeface="ヒラギノ明朝 ProN W3" pitchFamily="-108" charset="-128"/>
              <a:sym typeface="Times" pitchFamily="-108" charset="0"/>
            </a:endParaRPr>
          </a:p>
        </p:txBody>
      </p:sp>
      <p:sp>
        <p:nvSpPr>
          <p:cNvPr id="16387" name="Rectangle 2"/>
          <p:cNvSpPr>
            <a:spLocks noGrp="1" noRot="1" noChangeAspect="1" noChangeArrowheads="1" noTextEdit="1"/>
          </p:cNvSpPr>
          <p:nvPr>
            <p:ph type="sldImg"/>
          </p:nvPr>
        </p:nvSpPr>
        <p:spPr>
          <a:xfrm>
            <a:off x="2143125" y="685800"/>
            <a:ext cx="2571750" cy="3429000"/>
          </a:xfrm>
          <a:ln/>
        </p:spPr>
      </p:sp>
      <p:sp>
        <p:nvSpPr>
          <p:cNvPr id="16388" name="Rectangle 3"/>
          <p:cNvSpPr>
            <a:spLocks noGrp="1"/>
          </p:cNvSpPr>
          <p:nvPr>
            <p:ph type="body" idx="1"/>
          </p:nvPr>
        </p:nvSpPr>
        <p:spPr>
          <a:noFill/>
          <a:ln w="9525"/>
        </p:spPr>
        <p:txBody>
          <a:bodyPr/>
          <a:lstStyle/>
          <a:p>
            <a:pPr eaLnBrk="1" hangingPunct="1"/>
            <a:endParaRPr lang="en-US" dirty="0">
              <a:latin typeface="Times"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046542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45871" y="12952842"/>
            <a:ext cx="26580432" cy="8938576"/>
          </a:xfrm>
        </p:spPr>
        <p:txBody>
          <a:bodyPr/>
          <a:lstStyle/>
          <a:p>
            <a:r>
              <a:rPr lang="en-US"/>
              <a:t>Click to edit Master title style</a:t>
            </a:r>
          </a:p>
        </p:txBody>
      </p:sp>
      <p:sp>
        <p:nvSpPr>
          <p:cNvPr id="3" name="Subtitle 2"/>
          <p:cNvSpPr>
            <a:spLocks noGrp="1"/>
          </p:cNvSpPr>
          <p:nvPr>
            <p:ph type="subTitle" idx="1"/>
          </p:nvPr>
        </p:nvSpPr>
        <p:spPr>
          <a:xfrm>
            <a:off x="4690605" y="23628807"/>
            <a:ext cx="21890964" cy="10655283"/>
          </a:xfrm>
        </p:spPr>
        <p:txBody>
          <a:bodyPr/>
          <a:lstStyle>
            <a:lvl1pPr marL="0" indent="0" algn="ctr">
              <a:buNone/>
              <a:defRPr/>
            </a:lvl1pPr>
            <a:lvl2pPr marL="210828" indent="0" algn="ctr">
              <a:buNone/>
              <a:defRPr/>
            </a:lvl2pPr>
            <a:lvl3pPr marL="421650" indent="0" algn="ctr">
              <a:buNone/>
              <a:defRPr/>
            </a:lvl3pPr>
            <a:lvl4pPr marL="632472" indent="0" algn="ctr">
              <a:buNone/>
              <a:defRPr/>
            </a:lvl4pPr>
            <a:lvl5pPr marL="843300" indent="0" algn="ctr">
              <a:buNone/>
              <a:defRPr/>
            </a:lvl5pPr>
            <a:lvl6pPr marL="1054122" indent="0" algn="ctr">
              <a:buNone/>
              <a:defRPr/>
            </a:lvl6pPr>
            <a:lvl7pPr marL="1264944" indent="0" algn="ctr">
              <a:buNone/>
              <a:defRPr/>
            </a:lvl7pPr>
            <a:lvl8pPr marL="1475772" indent="0" algn="ctr">
              <a:buNone/>
              <a:defRPr/>
            </a:lvl8pPr>
            <a:lvl9pPr marL="1686594" indent="0" algn="ctr">
              <a:buNone/>
              <a:defRPr/>
            </a:lvl9pPr>
          </a:lstStyle>
          <a:p>
            <a:r>
              <a:rPr lang="en-US"/>
              <a:t>Click to edit Master subtitle style</a:t>
            </a:r>
          </a:p>
        </p:txBody>
      </p:sp>
      <p:sp>
        <p:nvSpPr>
          <p:cNvPr id="4" name="Text Box 3"/>
          <p:cNvSpPr txBox="1">
            <a:spLocks noGrp="1" noChangeArrowheads="1"/>
          </p:cNvSpPr>
          <p:nvPr>
            <p:ph type="sldNum" sz="quarter" idx="10"/>
          </p:nvPr>
        </p:nvSpPr>
        <p:spPr>
          <a:ln/>
        </p:spPr>
        <p:txBody>
          <a:bodyPr/>
          <a:lstStyle>
            <a:lvl1pPr>
              <a:defRPr/>
            </a:lvl1pPr>
          </a:lstStyle>
          <a:p>
            <a:pPr>
              <a:defRPr/>
            </a:pPr>
            <a:fld id="{C847D7F8-CF16-524C-B19E-A1C462196890}"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pPr>
              <a:defRPr/>
            </a:pPr>
            <a:fld id="{76AF9771-F4CB-2E4A-9304-F683B3CEADAA}"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2282328" y="2318246"/>
            <a:ext cx="6645107" cy="3937903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344734" y="2318246"/>
            <a:ext cx="19829005" cy="393790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pPr>
              <a:defRPr/>
            </a:pPr>
            <a:fld id="{46EAA9F4-E053-F742-B9BE-49F859069ACC}"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pPr>
              <a:defRPr/>
            </a:pPr>
            <a:fld id="{366A9D65-B9FD-DC44-8EDC-1126D92566FF}"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70286" y="26795061"/>
            <a:ext cx="26581567" cy="8280162"/>
          </a:xfrm>
        </p:spPr>
        <p:txBody>
          <a:bodyPr anchor="t"/>
          <a:lstStyle>
            <a:lvl1pPr algn="l">
              <a:defRPr sz="1875" b="1" cap="all"/>
            </a:lvl1pPr>
          </a:lstStyle>
          <a:p>
            <a:r>
              <a:rPr lang="en-US"/>
              <a:t>Click to edit Master title style</a:t>
            </a:r>
          </a:p>
        </p:txBody>
      </p:sp>
      <p:sp>
        <p:nvSpPr>
          <p:cNvPr id="3" name="Text Placeholder 2"/>
          <p:cNvSpPr>
            <a:spLocks noGrp="1"/>
          </p:cNvSpPr>
          <p:nvPr>
            <p:ph type="body" idx="1"/>
          </p:nvPr>
        </p:nvSpPr>
        <p:spPr>
          <a:xfrm>
            <a:off x="2470286" y="17673772"/>
            <a:ext cx="26581567" cy="9121282"/>
          </a:xfrm>
        </p:spPr>
        <p:txBody>
          <a:bodyPr anchor="b"/>
          <a:lstStyle>
            <a:lvl1pPr marL="0" indent="0">
              <a:buNone/>
              <a:defRPr sz="986"/>
            </a:lvl1pPr>
            <a:lvl2pPr marL="210828" indent="0">
              <a:buNone/>
              <a:defRPr sz="690"/>
            </a:lvl2pPr>
            <a:lvl3pPr marL="421650" indent="0">
              <a:buNone/>
              <a:defRPr sz="690"/>
            </a:lvl3pPr>
            <a:lvl4pPr marL="632472" indent="0">
              <a:buNone/>
              <a:defRPr sz="690"/>
            </a:lvl4pPr>
            <a:lvl5pPr marL="843300" indent="0">
              <a:buNone/>
              <a:defRPr sz="690"/>
            </a:lvl5pPr>
            <a:lvl6pPr marL="1054122" indent="0">
              <a:buNone/>
              <a:defRPr sz="690"/>
            </a:lvl6pPr>
            <a:lvl7pPr marL="1264944" indent="0">
              <a:buNone/>
              <a:defRPr sz="690"/>
            </a:lvl7pPr>
            <a:lvl8pPr marL="1475772" indent="0">
              <a:buNone/>
              <a:defRPr sz="690"/>
            </a:lvl8pPr>
            <a:lvl9pPr marL="1686594" indent="0">
              <a:buNone/>
              <a:defRPr sz="690"/>
            </a:lvl9pPr>
          </a:lstStyle>
          <a:p>
            <a:pPr lvl="0"/>
            <a:r>
              <a:rPr lang="en-US"/>
              <a:t>Click to edit Master text styles</a:t>
            </a:r>
          </a:p>
        </p:txBody>
      </p:sp>
      <p:sp>
        <p:nvSpPr>
          <p:cNvPr id="4" name="Text Box 3"/>
          <p:cNvSpPr txBox="1">
            <a:spLocks noGrp="1" noChangeArrowheads="1"/>
          </p:cNvSpPr>
          <p:nvPr>
            <p:ph type="sldNum" sz="quarter" idx="10"/>
          </p:nvPr>
        </p:nvSpPr>
        <p:spPr>
          <a:ln/>
        </p:spPr>
        <p:txBody>
          <a:bodyPr/>
          <a:lstStyle>
            <a:lvl1pPr>
              <a:defRPr/>
            </a:lvl1pPr>
          </a:lstStyle>
          <a:p>
            <a:pPr>
              <a:defRPr/>
            </a:pPr>
            <a:fld id="{13F42C09-D331-5447-99D9-FC52884E53C5}"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344734" y="12046232"/>
            <a:ext cx="13237056" cy="29651050"/>
          </a:xfrm>
        </p:spPr>
        <p:txBody>
          <a:bodyPr/>
          <a:lstStyle>
            <a:lvl1pPr>
              <a:defRPr sz="1186"/>
            </a:lvl1pPr>
            <a:lvl2pPr>
              <a:defRPr sz="1186"/>
            </a:lvl2pPr>
            <a:lvl3pPr>
              <a:defRPr sz="986"/>
            </a:lvl3pPr>
            <a:lvl4pPr>
              <a:defRPr sz="690"/>
            </a:lvl4pPr>
            <a:lvl5pPr>
              <a:defRPr sz="690"/>
            </a:lvl5pPr>
            <a:lvl6pPr>
              <a:defRPr sz="690"/>
            </a:lvl6pPr>
            <a:lvl7pPr>
              <a:defRPr sz="690"/>
            </a:lvl7pPr>
            <a:lvl8pPr>
              <a:defRPr sz="690"/>
            </a:lvl8pPr>
            <a:lvl9pPr>
              <a:defRPr sz="6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690379" y="12046232"/>
            <a:ext cx="13237056" cy="29651050"/>
          </a:xfrm>
        </p:spPr>
        <p:txBody>
          <a:bodyPr/>
          <a:lstStyle>
            <a:lvl1pPr>
              <a:defRPr sz="1186"/>
            </a:lvl1pPr>
            <a:lvl2pPr>
              <a:defRPr sz="1186"/>
            </a:lvl2pPr>
            <a:lvl3pPr>
              <a:defRPr sz="986"/>
            </a:lvl3pPr>
            <a:lvl4pPr>
              <a:defRPr sz="690"/>
            </a:lvl4pPr>
            <a:lvl5pPr>
              <a:defRPr sz="690"/>
            </a:lvl5pPr>
            <a:lvl6pPr>
              <a:defRPr sz="690"/>
            </a:lvl6pPr>
            <a:lvl7pPr>
              <a:defRPr sz="690"/>
            </a:lvl7pPr>
            <a:lvl8pPr>
              <a:defRPr sz="690"/>
            </a:lvl8pPr>
            <a:lvl9pPr>
              <a:defRPr sz="6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Box 3"/>
          <p:cNvSpPr txBox="1">
            <a:spLocks noGrp="1" noChangeArrowheads="1"/>
          </p:cNvSpPr>
          <p:nvPr>
            <p:ph type="sldNum" sz="quarter" idx="10"/>
          </p:nvPr>
        </p:nvSpPr>
        <p:spPr>
          <a:ln/>
        </p:spPr>
        <p:txBody>
          <a:bodyPr/>
          <a:lstStyle>
            <a:lvl1pPr>
              <a:defRPr/>
            </a:lvl1pPr>
          </a:lstStyle>
          <a:p>
            <a:pPr>
              <a:defRPr/>
            </a:pPr>
            <a:fld id="{F655B4E9-5A3D-2C42-89D7-43595D78565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63161" y="1670164"/>
            <a:ext cx="28145853" cy="694954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63155" y="9333289"/>
            <a:ext cx="13817304" cy="3890157"/>
          </a:xfrm>
        </p:spPr>
        <p:txBody>
          <a:bodyPr anchor="b"/>
          <a:lstStyle>
            <a:lvl1pPr marL="0" indent="0">
              <a:buNone/>
              <a:defRPr sz="1186" b="1"/>
            </a:lvl1pPr>
            <a:lvl2pPr marL="210828" indent="0">
              <a:buNone/>
              <a:defRPr sz="986" b="1"/>
            </a:lvl2pPr>
            <a:lvl3pPr marL="421650" indent="0">
              <a:buNone/>
              <a:defRPr sz="690" b="1"/>
            </a:lvl3pPr>
            <a:lvl4pPr marL="632472" indent="0">
              <a:buNone/>
              <a:defRPr sz="690" b="1"/>
            </a:lvl4pPr>
            <a:lvl5pPr marL="843300" indent="0">
              <a:buNone/>
              <a:defRPr sz="690" b="1"/>
            </a:lvl5pPr>
            <a:lvl6pPr marL="1054122" indent="0">
              <a:buNone/>
              <a:defRPr sz="690" b="1"/>
            </a:lvl6pPr>
            <a:lvl7pPr marL="1264944" indent="0">
              <a:buNone/>
              <a:defRPr sz="690" b="1"/>
            </a:lvl7pPr>
            <a:lvl8pPr marL="1475772" indent="0">
              <a:buNone/>
              <a:defRPr sz="690" b="1"/>
            </a:lvl8pPr>
            <a:lvl9pPr marL="1686594" indent="0">
              <a:buNone/>
              <a:defRPr sz="690" b="1"/>
            </a:lvl9pPr>
          </a:lstStyle>
          <a:p>
            <a:pPr lvl="0"/>
            <a:r>
              <a:rPr lang="en-US"/>
              <a:t>Click to edit Master text styles</a:t>
            </a:r>
          </a:p>
        </p:txBody>
      </p:sp>
      <p:sp>
        <p:nvSpPr>
          <p:cNvPr id="4" name="Content Placeholder 3"/>
          <p:cNvSpPr>
            <a:spLocks noGrp="1"/>
          </p:cNvSpPr>
          <p:nvPr>
            <p:ph sz="half" idx="2"/>
          </p:nvPr>
        </p:nvSpPr>
        <p:spPr>
          <a:xfrm>
            <a:off x="1563155" y="13223444"/>
            <a:ext cx="13817304" cy="24023502"/>
          </a:xfrm>
        </p:spPr>
        <p:txBody>
          <a:bodyPr/>
          <a:lstStyle>
            <a:lvl1pPr>
              <a:defRPr sz="1186"/>
            </a:lvl1pPr>
            <a:lvl2pPr>
              <a:defRPr sz="986"/>
            </a:lvl2pPr>
            <a:lvl3pPr>
              <a:defRPr sz="690"/>
            </a:lvl3pPr>
            <a:lvl4pPr>
              <a:defRPr sz="690"/>
            </a:lvl4pPr>
            <a:lvl5pPr>
              <a:defRPr sz="690"/>
            </a:lvl5pPr>
            <a:lvl6pPr>
              <a:defRPr sz="690"/>
            </a:lvl6pPr>
            <a:lvl7pPr>
              <a:defRPr sz="690"/>
            </a:lvl7pPr>
            <a:lvl8pPr>
              <a:defRPr sz="690"/>
            </a:lvl8pPr>
            <a:lvl9pPr>
              <a:defRPr sz="6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886056" y="9333289"/>
            <a:ext cx="13822958" cy="3890157"/>
          </a:xfrm>
        </p:spPr>
        <p:txBody>
          <a:bodyPr anchor="b"/>
          <a:lstStyle>
            <a:lvl1pPr marL="0" indent="0">
              <a:buNone/>
              <a:defRPr sz="1186" b="1"/>
            </a:lvl1pPr>
            <a:lvl2pPr marL="210828" indent="0">
              <a:buNone/>
              <a:defRPr sz="986" b="1"/>
            </a:lvl2pPr>
            <a:lvl3pPr marL="421650" indent="0">
              <a:buNone/>
              <a:defRPr sz="690" b="1"/>
            </a:lvl3pPr>
            <a:lvl4pPr marL="632472" indent="0">
              <a:buNone/>
              <a:defRPr sz="690" b="1"/>
            </a:lvl4pPr>
            <a:lvl5pPr marL="843300" indent="0">
              <a:buNone/>
              <a:defRPr sz="690" b="1"/>
            </a:lvl5pPr>
            <a:lvl6pPr marL="1054122" indent="0">
              <a:buNone/>
              <a:defRPr sz="690" b="1"/>
            </a:lvl6pPr>
            <a:lvl7pPr marL="1264944" indent="0">
              <a:buNone/>
              <a:defRPr sz="690" b="1"/>
            </a:lvl7pPr>
            <a:lvl8pPr marL="1475772" indent="0">
              <a:buNone/>
              <a:defRPr sz="690" b="1"/>
            </a:lvl8pPr>
            <a:lvl9pPr marL="1686594" indent="0">
              <a:buNone/>
              <a:defRPr sz="690" b="1"/>
            </a:lvl9pPr>
          </a:lstStyle>
          <a:p>
            <a:pPr lvl="0"/>
            <a:r>
              <a:rPr lang="en-US"/>
              <a:t>Click to edit Master text styles</a:t>
            </a:r>
          </a:p>
        </p:txBody>
      </p:sp>
      <p:sp>
        <p:nvSpPr>
          <p:cNvPr id="6" name="Content Placeholder 5"/>
          <p:cNvSpPr>
            <a:spLocks noGrp="1"/>
          </p:cNvSpPr>
          <p:nvPr>
            <p:ph sz="quarter" idx="4"/>
          </p:nvPr>
        </p:nvSpPr>
        <p:spPr>
          <a:xfrm>
            <a:off x="15886056" y="13223444"/>
            <a:ext cx="13822958" cy="24023502"/>
          </a:xfrm>
        </p:spPr>
        <p:txBody>
          <a:bodyPr/>
          <a:lstStyle>
            <a:lvl1pPr>
              <a:defRPr sz="1186"/>
            </a:lvl1pPr>
            <a:lvl2pPr>
              <a:defRPr sz="986"/>
            </a:lvl2pPr>
            <a:lvl3pPr>
              <a:defRPr sz="690"/>
            </a:lvl3pPr>
            <a:lvl4pPr>
              <a:defRPr sz="690"/>
            </a:lvl4pPr>
            <a:lvl5pPr>
              <a:defRPr sz="690"/>
            </a:lvl5pPr>
            <a:lvl6pPr>
              <a:defRPr sz="690"/>
            </a:lvl6pPr>
            <a:lvl7pPr>
              <a:defRPr sz="690"/>
            </a:lvl7pPr>
            <a:lvl8pPr>
              <a:defRPr sz="690"/>
            </a:lvl8pPr>
            <a:lvl9pPr>
              <a:defRPr sz="6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Box 3"/>
          <p:cNvSpPr txBox="1">
            <a:spLocks noGrp="1" noChangeArrowheads="1"/>
          </p:cNvSpPr>
          <p:nvPr>
            <p:ph type="sldNum" sz="quarter" idx="10"/>
          </p:nvPr>
        </p:nvSpPr>
        <p:spPr>
          <a:ln/>
        </p:spPr>
        <p:txBody>
          <a:bodyPr/>
          <a:lstStyle>
            <a:lvl1pPr>
              <a:defRPr/>
            </a:lvl1pPr>
          </a:lstStyle>
          <a:p>
            <a:pPr>
              <a:defRPr/>
            </a:pPr>
            <a:fld id="{A543432A-DB59-9948-8BD7-E47EB9063E30}"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Box 3"/>
          <p:cNvSpPr txBox="1">
            <a:spLocks noGrp="1" noChangeArrowheads="1"/>
          </p:cNvSpPr>
          <p:nvPr>
            <p:ph type="sldNum" sz="quarter" idx="10"/>
          </p:nvPr>
        </p:nvSpPr>
        <p:spPr>
          <a:ln/>
        </p:spPr>
        <p:txBody>
          <a:bodyPr/>
          <a:lstStyle>
            <a:lvl1pPr>
              <a:defRPr/>
            </a:lvl1pPr>
          </a:lstStyle>
          <a:p>
            <a:pPr>
              <a:defRPr/>
            </a:pPr>
            <a:fld id="{6ED06890-576C-8A41-94E5-916EB52C5BF6}"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ln/>
        </p:spPr>
        <p:txBody>
          <a:bodyPr/>
          <a:lstStyle>
            <a:lvl1pPr>
              <a:defRPr/>
            </a:lvl1pPr>
          </a:lstStyle>
          <a:p>
            <a:pPr>
              <a:defRPr/>
            </a:pPr>
            <a:fld id="{F2F3BA44-EC06-8048-8614-F1DB729CD287}"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63152" y="1659833"/>
            <a:ext cx="10288327" cy="7065026"/>
          </a:xfrm>
        </p:spPr>
        <p:txBody>
          <a:bodyPr anchor="b"/>
          <a:lstStyle>
            <a:lvl1pPr algn="l">
              <a:defRPr sz="986" b="1"/>
            </a:lvl1pPr>
          </a:lstStyle>
          <a:p>
            <a:r>
              <a:rPr lang="en-US"/>
              <a:t>Click to edit Master title style</a:t>
            </a:r>
          </a:p>
        </p:txBody>
      </p:sp>
      <p:sp>
        <p:nvSpPr>
          <p:cNvPr id="3" name="Content Placeholder 2"/>
          <p:cNvSpPr>
            <a:spLocks noGrp="1"/>
          </p:cNvSpPr>
          <p:nvPr>
            <p:ph idx="1"/>
          </p:nvPr>
        </p:nvSpPr>
        <p:spPr>
          <a:xfrm>
            <a:off x="12226997" y="1659824"/>
            <a:ext cx="17482008" cy="35587123"/>
          </a:xfrm>
        </p:spPr>
        <p:txBody>
          <a:bodyPr/>
          <a:lstStyle>
            <a:lvl1pPr>
              <a:defRPr sz="1431"/>
            </a:lvl1pPr>
            <a:lvl2pPr>
              <a:defRPr sz="1186"/>
            </a:lvl2pPr>
            <a:lvl3pPr>
              <a:defRPr sz="1186"/>
            </a:lvl3pPr>
            <a:lvl4pPr>
              <a:defRPr sz="986"/>
            </a:lvl4pPr>
            <a:lvl5pPr>
              <a:defRPr sz="986"/>
            </a:lvl5pPr>
            <a:lvl6pPr>
              <a:defRPr sz="986"/>
            </a:lvl6pPr>
            <a:lvl7pPr>
              <a:defRPr sz="986"/>
            </a:lvl7pPr>
            <a:lvl8pPr>
              <a:defRPr sz="986"/>
            </a:lvl8pPr>
            <a:lvl9pPr>
              <a:defRPr sz="98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63152" y="8724851"/>
            <a:ext cx="10288327" cy="28522097"/>
          </a:xfrm>
        </p:spPr>
        <p:txBody>
          <a:bodyPr/>
          <a:lstStyle>
            <a:lvl1pPr marL="0" indent="0">
              <a:buNone/>
              <a:defRPr sz="690"/>
            </a:lvl1pPr>
            <a:lvl2pPr marL="210828" indent="0">
              <a:buNone/>
              <a:defRPr sz="570"/>
            </a:lvl2pPr>
            <a:lvl3pPr marL="421650" indent="0">
              <a:buNone/>
              <a:defRPr sz="570"/>
            </a:lvl3pPr>
            <a:lvl4pPr marL="632472" indent="0">
              <a:buNone/>
              <a:defRPr sz="570"/>
            </a:lvl4pPr>
            <a:lvl5pPr marL="843300" indent="0">
              <a:buNone/>
              <a:defRPr sz="570"/>
            </a:lvl5pPr>
            <a:lvl6pPr marL="1054122" indent="0">
              <a:buNone/>
              <a:defRPr sz="570"/>
            </a:lvl6pPr>
            <a:lvl7pPr marL="1264944" indent="0">
              <a:buNone/>
              <a:defRPr sz="570"/>
            </a:lvl7pPr>
            <a:lvl8pPr marL="1475772" indent="0">
              <a:buNone/>
              <a:defRPr sz="570"/>
            </a:lvl8pPr>
            <a:lvl9pPr marL="1686594" indent="0">
              <a:buNone/>
              <a:defRPr sz="570"/>
            </a:lvl9pPr>
          </a:lstStyle>
          <a:p>
            <a:pPr lvl="0"/>
            <a:r>
              <a:rPr lang="en-US"/>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684A0DD3-71D6-CC44-A4A3-8BB92551262E}"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29342" y="29187408"/>
            <a:ext cx="18763526" cy="3447192"/>
          </a:xfrm>
        </p:spPr>
        <p:txBody>
          <a:bodyPr anchor="b"/>
          <a:lstStyle>
            <a:lvl1pPr algn="l">
              <a:defRPr sz="986" b="1"/>
            </a:lvl1pPr>
          </a:lstStyle>
          <a:p>
            <a:r>
              <a:rPr lang="en-US"/>
              <a:t>Click to edit Master title style</a:t>
            </a:r>
          </a:p>
        </p:txBody>
      </p:sp>
      <p:sp>
        <p:nvSpPr>
          <p:cNvPr id="3" name="Picture Placeholder 2"/>
          <p:cNvSpPr>
            <a:spLocks noGrp="1"/>
          </p:cNvSpPr>
          <p:nvPr>
            <p:ph type="pic" idx="1"/>
          </p:nvPr>
        </p:nvSpPr>
        <p:spPr>
          <a:xfrm>
            <a:off x="6129342" y="3726427"/>
            <a:ext cx="18763526" cy="25018019"/>
          </a:xfrm>
        </p:spPr>
        <p:txBody>
          <a:bodyPr/>
          <a:lstStyle>
            <a:lvl1pPr marL="0" indent="0">
              <a:buNone/>
              <a:defRPr sz="1431"/>
            </a:lvl1pPr>
            <a:lvl2pPr marL="210828" indent="0">
              <a:buNone/>
              <a:defRPr sz="1186"/>
            </a:lvl2pPr>
            <a:lvl3pPr marL="421650" indent="0">
              <a:buNone/>
              <a:defRPr sz="1186"/>
            </a:lvl3pPr>
            <a:lvl4pPr marL="632472" indent="0">
              <a:buNone/>
              <a:defRPr sz="986"/>
            </a:lvl4pPr>
            <a:lvl5pPr marL="843300" indent="0">
              <a:buNone/>
              <a:defRPr sz="986"/>
            </a:lvl5pPr>
            <a:lvl6pPr marL="1054122" indent="0">
              <a:buNone/>
              <a:defRPr sz="986"/>
            </a:lvl6pPr>
            <a:lvl7pPr marL="1264944" indent="0">
              <a:buNone/>
              <a:defRPr sz="986"/>
            </a:lvl7pPr>
            <a:lvl8pPr marL="1475772" indent="0">
              <a:buNone/>
              <a:defRPr sz="986"/>
            </a:lvl8pPr>
            <a:lvl9pPr marL="1686594" indent="0">
              <a:buNone/>
              <a:defRPr sz="986"/>
            </a:lvl9pPr>
          </a:lstStyle>
          <a:p>
            <a:pPr lvl="0"/>
            <a:endParaRPr lang="en-US" noProof="0">
              <a:sym typeface="Times" pitchFamily="-109" charset="0"/>
            </a:endParaRPr>
          </a:p>
        </p:txBody>
      </p:sp>
      <p:sp>
        <p:nvSpPr>
          <p:cNvPr id="4" name="Text Placeholder 3"/>
          <p:cNvSpPr>
            <a:spLocks noGrp="1"/>
          </p:cNvSpPr>
          <p:nvPr>
            <p:ph type="body" sz="half" idx="2"/>
          </p:nvPr>
        </p:nvSpPr>
        <p:spPr>
          <a:xfrm>
            <a:off x="6129342" y="32634598"/>
            <a:ext cx="18763526" cy="4893296"/>
          </a:xfrm>
        </p:spPr>
        <p:txBody>
          <a:bodyPr/>
          <a:lstStyle>
            <a:lvl1pPr marL="0" indent="0">
              <a:buNone/>
              <a:defRPr sz="690"/>
            </a:lvl1pPr>
            <a:lvl2pPr marL="210828" indent="0">
              <a:buNone/>
              <a:defRPr sz="570"/>
            </a:lvl2pPr>
            <a:lvl3pPr marL="421650" indent="0">
              <a:buNone/>
              <a:defRPr sz="570"/>
            </a:lvl3pPr>
            <a:lvl4pPr marL="632472" indent="0">
              <a:buNone/>
              <a:defRPr sz="570"/>
            </a:lvl4pPr>
            <a:lvl5pPr marL="843300" indent="0">
              <a:buNone/>
              <a:defRPr sz="570"/>
            </a:lvl5pPr>
            <a:lvl6pPr marL="1054122" indent="0">
              <a:buNone/>
              <a:defRPr sz="570"/>
            </a:lvl6pPr>
            <a:lvl7pPr marL="1264944" indent="0">
              <a:buNone/>
              <a:defRPr sz="570"/>
            </a:lvl7pPr>
            <a:lvl8pPr marL="1475772" indent="0">
              <a:buNone/>
              <a:defRPr sz="570"/>
            </a:lvl8pPr>
            <a:lvl9pPr marL="1686594" indent="0">
              <a:buNone/>
              <a:defRPr sz="570"/>
            </a:lvl9pPr>
          </a:lstStyle>
          <a:p>
            <a:pPr lvl="0"/>
            <a:r>
              <a:rPr lang="en-US"/>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930B4838-23A2-5F4F-B718-A2293B7A9DF6}"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2344212" y="2318125"/>
            <a:ext cx="26583750" cy="9727755"/>
          </a:xfrm>
          <a:prstGeom prst="rect">
            <a:avLst/>
          </a:prstGeom>
          <a:noFill/>
          <a:ln w="12700">
            <a:noFill/>
            <a:miter lim="800000"/>
            <a:headEnd/>
            <a:tailEnd/>
          </a:ln>
        </p:spPr>
        <p:txBody>
          <a:bodyPr vert="horz" wrap="square" lIns="248850" tIns="248850" rIns="507043" bIns="248850" numCol="1" anchor="ctr" anchorCtr="0" compatLnSpc="1">
            <a:prstTxWarp prst="textNoShape">
              <a:avLst/>
            </a:prstTxWarp>
          </a:bodyPr>
          <a:lstStyle/>
          <a:p>
            <a:pPr lvl="0"/>
            <a:r>
              <a:rPr lang="en-US">
                <a:sym typeface="Times" pitchFamily="-108" charset="0"/>
              </a:rPr>
              <a:t>Click to edit Master title style</a:t>
            </a:r>
          </a:p>
        </p:txBody>
      </p:sp>
      <p:sp>
        <p:nvSpPr>
          <p:cNvPr id="1027" name="Rectangle 2"/>
          <p:cNvSpPr>
            <a:spLocks noGrp="1" noChangeArrowheads="1"/>
          </p:cNvSpPr>
          <p:nvPr>
            <p:ph type="body" idx="1"/>
          </p:nvPr>
        </p:nvSpPr>
        <p:spPr bwMode="auto">
          <a:xfrm>
            <a:off x="2344212" y="12045879"/>
            <a:ext cx="26583750" cy="29651396"/>
          </a:xfrm>
          <a:prstGeom prst="rect">
            <a:avLst/>
          </a:prstGeom>
          <a:noFill/>
          <a:ln w="12700">
            <a:noFill/>
            <a:miter lim="800000"/>
            <a:headEnd/>
            <a:tailEnd/>
          </a:ln>
        </p:spPr>
        <p:txBody>
          <a:bodyPr vert="horz" wrap="square" lIns="248850" tIns="248850" rIns="507043" bIns="248850" numCol="1" anchor="t" anchorCtr="0" compatLnSpc="1">
            <a:prstTxWarp prst="textNoShape">
              <a:avLst/>
            </a:prstTxWarp>
          </a:bodyPr>
          <a:lstStyle/>
          <a:p>
            <a:pPr lvl="0"/>
            <a:r>
              <a:rPr lang="en-US">
                <a:sym typeface="Times" pitchFamily="-108" charset="0"/>
              </a:rPr>
              <a:t>Click to edit Master text styles</a:t>
            </a:r>
          </a:p>
          <a:p>
            <a:pPr lvl="1"/>
            <a:r>
              <a:rPr lang="en-US">
                <a:sym typeface="Times" pitchFamily="-108" charset="0"/>
              </a:rPr>
              <a:t>Second level</a:t>
            </a:r>
          </a:p>
          <a:p>
            <a:pPr lvl="2"/>
            <a:r>
              <a:rPr lang="en-US">
                <a:sym typeface="Times" pitchFamily="-108" charset="0"/>
              </a:rPr>
              <a:t>Third level</a:t>
            </a:r>
          </a:p>
          <a:p>
            <a:pPr lvl="3"/>
            <a:r>
              <a:rPr lang="en-US">
                <a:sym typeface="Times" pitchFamily="-108" charset="0"/>
              </a:rPr>
              <a:t>Fourth level</a:t>
            </a:r>
          </a:p>
          <a:p>
            <a:pPr lvl="4"/>
            <a:r>
              <a:rPr lang="en-US">
                <a:sym typeface="Times" pitchFamily="-108" charset="0"/>
              </a:rPr>
              <a:t>Fifth level</a:t>
            </a:r>
          </a:p>
        </p:txBody>
      </p:sp>
      <p:sp>
        <p:nvSpPr>
          <p:cNvPr id="2" name="Text Box 3"/>
          <p:cNvSpPr txBox="1">
            <a:spLocks noGrp="1" noChangeArrowheads="1"/>
          </p:cNvSpPr>
          <p:nvPr>
            <p:ph type="sldNum" sz="quarter" idx="4"/>
          </p:nvPr>
        </p:nvSpPr>
        <p:spPr bwMode="auto">
          <a:xfrm>
            <a:off x="25099772" y="37989246"/>
            <a:ext cx="1140131" cy="1959386"/>
          </a:xfrm>
          <a:prstGeom prst="rect">
            <a:avLst/>
          </a:prstGeom>
          <a:noFill/>
          <a:ln w="12700">
            <a:noFill/>
            <a:miter lim="800000"/>
            <a:headEnd/>
            <a:tailEnd/>
          </a:ln>
          <a:effectLst/>
        </p:spPr>
        <p:txBody>
          <a:bodyPr vert="horz" wrap="none" lIns="85320" tIns="42660" rIns="85320" bIns="42660" numCol="1" anchor="t" anchorCtr="0" compatLnSpc="1">
            <a:prstTxWarp prst="textNoShape">
              <a:avLst/>
            </a:prstTxWarp>
          </a:bodyPr>
          <a:lstStyle>
            <a:lvl1pPr algn="ctr">
              <a:defRPr sz="3808">
                <a:solidFill>
                  <a:schemeClr val="tx1"/>
                </a:solidFill>
                <a:latin typeface="Times" pitchFamily="-109" charset="0"/>
                <a:ea typeface="Times" pitchFamily="-109" charset="0"/>
                <a:cs typeface="Times" pitchFamily="-109" charset="0"/>
                <a:sym typeface="Times" pitchFamily="-109" charset="0"/>
              </a:defRPr>
            </a:lvl1pPr>
          </a:lstStyle>
          <a:p>
            <a:pPr>
              <a:defRPr/>
            </a:pPr>
            <a:fld id="{01514F20-5D1B-A242-ABF0-0FE6ED7FDDE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hdr="0" ftr="0" dt="0"/>
  <p:txStyles>
    <p:titleStyle>
      <a:lvl1pPr marL="3659" indent="-3659" algn="ctr" rtl="0" eaLnBrk="0" fontAlgn="base" hangingPunct="0">
        <a:spcBef>
          <a:spcPct val="0"/>
        </a:spcBef>
        <a:spcAft>
          <a:spcPct val="0"/>
        </a:spcAft>
        <a:defRPr sz="12108">
          <a:solidFill>
            <a:schemeClr val="tx1"/>
          </a:solidFill>
          <a:latin typeface="+mj-lt"/>
          <a:ea typeface="+mj-ea"/>
          <a:cs typeface="+mj-cs"/>
          <a:sym typeface="Times" pitchFamily="-108" charset="0"/>
        </a:defRPr>
      </a:lvl1pPr>
      <a:lvl2pPr marL="3659" indent="-3659" algn="ctr" rtl="0" eaLnBrk="0" fontAlgn="base" hangingPunct="0">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8" charset="0"/>
        </a:defRPr>
      </a:lvl2pPr>
      <a:lvl3pPr marL="3659" indent="-3659" algn="ctr" rtl="0" eaLnBrk="0" fontAlgn="base" hangingPunct="0">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8" charset="0"/>
        </a:defRPr>
      </a:lvl3pPr>
      <a:lvl4pPr marL="3659" indent="-3659" algn="ctr" rtl="0" eaLnBrk="0" fontAlgn="base" hangingPunct="0">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8" charset="0"/>
        </a:defRPr>
      </a:lvl4pPr>
      <a:lvl5pPr marL="3659" indent="-3659" algn="ctr" rtl="0" eaLnBrk="0" fontAlgn="base" hangingPunct="0">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8" charset="0"/>
        </a:defRPr>
      </a:lvl5pPr>
      <a:lvl6pPr marL="215217" algn="ctr" rtl="0" fontAlgn="base">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9" charset="0"/>
        </a:defRPr>
      </a:lvl6pPr>
      <a:lvl7pPr marL="426040" algn="ctr" rtl="0" fontAlgn="base">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9" charset="0"/>
        </a:defRPr>
      </a:lvl7pPr>
      <a:lvl8pPr marL="636868" algn="ctr" rtl="0" fontAlgn="base">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9" charset="0"/>
        </a:defRPr>
      </a:lvl8pPr>
      <a:lvl9pPr marL="847689" algn="ctr" rtl="0" fontAlgn="base">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9" charset="0"/>
        </a:defRPr>
      </a:lvl9pPr>
    </p:titleStyle>
    <p:bodyStyle>
      <a:lvl1pPr marL="943815" indent="-939419" algn="l" rtl="0" eaLnBrk="0" fontAlgn="base" hangingPunct="0">
        <a:spcBef>
          <a:spcPts val="2120"/>
        </a:spcBef>
        <a:spcAft>
          <a:spcPct val="0"/>
        </a:spcAft>
        <a:buSzPct val="100000"/>
        <a:buFont typeface="Times" pitchFamily="-108" charset="0"/>
        <a:buChar char="•"/>
        <a:defRPr sz="8744">
          <a:solidFill>
            <a:schemeClr val="tx1"/>
          </a:solidFill>
          <a:latin typeface="+mn-lt"/>
          <a:ea typeface="+mn-ea"/>
          <a:cs typeface="+mn-cs"/>
          <a:sym typeface="Times" pitchFamily="-108" charset="0"/>
        </a:defRPr>
      </a:lvl1pPr>
      <a:lvl2pPr marL="2039925" indent="-781993" algn="l" rtl="0" eaLnBrk="0" fontAlgn="base" hangingPunct="0">
        <a:spcBef>
          <a:spcPts val="1847"/>
        </a:spcBef>
        <a:spcAft>
          <a:spcPct val="0"/>
        </a:spcAft>
        <a:buSzPct val="100000"/>
        <a:buFont typeface="Times" pitchFamily="-108" charset="0"/>
        <a:buChar char="–"/>
        <a:defRPr sz="7610">
          <a:solidFill>
            <a:schemeClr val="tx1"/>
          </a:solidFill>
          <a:latin typeface="+mn-lt"/>
          <a:ea typeface="+mn-ea"/>
          <a:cs typeface="+mn-cs"/>
          <a:sym typeface="Times" pitchFamily="-108" charset="0"/>
        </a:defRPr>
      </a:lvl2pPr>
      <a:lvl3pPr marL="3136036" indent="-626036" algn="l" rtl="0" eaLnBrk="0" fontAlgn="base" hangingPunct="0">
        <a:spcBef>
          <a:spcPts val="1568"/>
        </a:spcBef>
        <a:spcAft>
          <a:spcPct val="0"/>
        </a:spcAft>
        <a:buSzPct val="100000"/>
        <a:buFont typeface="Times" pitchFamily="-108" charset="0"/>
        <a:buChar char="•"/>
        <a:defRPr sz="6623">
          <a:solidFill>
            <a:schemeClr val="tx1"/>
          </a:solidFill>
          <a:latin typeface="+mn-lt"/>
          <a:ea typeface="+mn-ea"/>
          <a:cs typeface="+mn-cs"/>
          <a:sym typeface="Times" pitchFamily="-108" charset="0"/>
        </a:defRPr>
      </a:lvl3pPr>
      <a:lvl4pPr marL="4388838" indent="-625300" algn="l" rtl="0" eaLnBrk="0" fontAlgn="base" hangingPunct="0">
        <a:spcBef>
          <a:spcPts val="1340"/>
        </a:spcBef>
        <a:spcAft>
          <a:spcPct val="0"/>
        </a:spcAft>
        <a:buSzPct val="100000"/>
        <a:buFont typeface="Times" pitchFamily="-108" charset="0"/>
        <a:buChar char="–"/>
        <a:defRPr sz="5438">
          <a:solidFill>
            <a:schemeClr val="tx1"/>
          </a:solidFill>
          <a:latin typeface="+mn-lt"/>
          <a:ea typeface="+mn-ea"/>
          <a:cs typeface="+mn-cs"/>
          <a:sym typeface="Times" pitchFamily="-108" charset="0"/>
        </a:defRPr>
      </a:lvl4pPr>
      <a:lvl5pPr marL="5642370" indent="-626036" algn="l" rtl="0" eaLnBrk="0" fontAlgn="base" hangingPunct="0">
        <a:spcBef>
          <a:spcPts val="1340"/>
        </a:spcBef>
        <a:spcAft>
          <a:spcPct val="0"/>
        </a:spcAft>
        <a:buSzPct val="100000"/>
        <a:buFont typeface="Times" pitchFamily="-108" charset="0"/>
        <a:buChar char="»"/>
        <a:defRPr sz="5438">
          <a:solidFill>
            <a:schemeClr val="tx1"/>
          </a:solidFill>
          <a:latin typeface="+mn-lt"/>
          <a:ea typeface="+mn-ea"/>
          <a:cs typeface="+mn-cs"/>
          <a:sym typeface="Times" pitchFamily="-108" charset="0"/>
        </a:defRPr>
      </a:lvl5pPr>
      <a:lvl6pPr marL="5853312" indent="-626617" algn="l" rtl="0" fontAlgn="base">
        <a:spcBef>
          <a:spcPts val="1340"/>
        </a:spcBef>
        <a:spcAft>
          <a:spcPct val="0"/>
        </a:spcAft>
        <a:buSzPct val="100000"/>
        <a:buFont typeface="Times" pitchFamily="-109" charset="0"/>
        <a:buChar char="»"/>
        <a:defRPr sz="5438">
          <a:solidFill>
            <a:schemeClr val="tx1"/>
          </a:solidFill>
          <a:latin typeface="+mn-lt"/>
          <a:ea typeface="+mn-ea"/>
          <a:cs typeface="+mn-cs"/>
          <a:sym typeface="Times" pitchFamily="-109" charset="0"/>
        </a:defRPr>
      </a:lvl6pPr>
      <a:lvl7pPr marL="6064134" indent="-626617" algn="l" rtl="0" fontAlgn="base">
        <a:spcBef>
          <a:spcPts val="1340"/>
        </a:spcBef>
        <a:spcAft>
          <a:spcPct val="0"/>
        </a:spcAft>
        <a:buSzPct val="100000"/>
        <a:buFont typeface="Times" pitchFamily="-109" charset="0"/>
        <a:buChar char="»"/>
        <a:defRPr sz="5438">
          <a:solidFill>
            <a:schemeClr val="tx1"/>
          </a:solidFill>
          <a:latin typeface="+mn-lt"/>
          <a:ea typeface="+mn-ea"/>
          <a:cs typeface="+mn-cs"/>
          <a:sym typeface="Times" pitchFamily="-109" charset="0"/>
        </a:defRPr>
      </a:lvl7pPr>
      <a:lvl8pPr marL="6274956" indent="-626617" algn="l" rtl="0" fontAlgn="base">
        <a:spcBef>
          <a:spcPts val="1340"/>
        </a:spcBef>
        <a:spcAft>
          <a:spcPct val="0"/>
        </a:spcAft>
        <a:buSzPct val="100000"/>
        <a:buFont typeface="Times" pitchFamily="-109" charset="0"/>
        <a:buChar char="»"/>
        <a:defRPr sz="5438">
          <a:solidFill>
            <a:schemeClr val="tx1"/>
          </a:solidFill>
          <a:latin typeface="+mn-lt"/>
          <a:ea typeface="+mn-ea"/>
          <a:cs typeface="+mn-cs"/>
          <a:sym typeface="Times" pitchFamily="-109" charset="0"/>
        </a:defRPr>
      </a:lvl8pPr>
      <a:lvl9pPr marL="6485784" indent="-626617" algn="l" rtl="0" fontAlgn="base">
        <a:spcBef>
          <a:spcPts val="1340"/>
        </a:spcBef>
        <a:spcAft>
          <a:spcPct val="0"/>
        </a:spcAft>
        <a:buSzPct val="100000"/>
        <a:buFont typeface="Times" pitchFamily="-109" charset="0"/>
        <a:buChar char="»"/>
        <a:defRPr sz="5438">
          <a:solidFill>
            <a:schemeClr val="tx1"/>
          </a:solidFill>
          <a:latin typeface="+mn-lt"/>
          <a:ea typeface="+mn-ea"/>
          <a:cs typeface="+mn-cs"/>
          <a:sym typeface="Times" pitchFamily="-109" charset="0"/>
        </a:defRPr>
      </a:lvl9pPr>
    </p:bodyStyle>
    <p:otherStyle>
      <a:defPPr>
        <a:defRPr lang="en-US"/>
      </a:defPPr>
      <a:lvl1pPr marL="0" algn="l" defTabSz="210828" rtl="0" eaLnBrk="1" latinLnBrk="0" hangingPunct="1">
        <a:defRPr sz="690" kern="1200">
          <a:solidFill>
            <a:schemeClr val="tx1"/>
          </a:solidFill>
          <a:latin typeface="+mn-lt"/>
          <a:ea typeface="+mn-ea"/>
          <a:cs typeface="+mn-cs"/>
        </a:defRPr>
      </a:lvl1pPr>
      <a:lvl2pPr marL="210828" algn="l" defTabSz="210828" rtl="0" eaLnBrk="1" latinLnBrk="0" hangingPunct="1">
        <a:defRPr sz="690" kern="1200">
          <a:solidFill>
            <a:schemeClr val="tx1"/>
          </a:solidFill>
          <a:latin typeface="+mn-lt"/>
          <a:ea typeface="+mn-ea"/>
          <a:cs typeface="+mn-cs"/>
        </a:defRPr>
      </a:lvl2pPr>
      <a:lvl3pPr marL="421650" algn="l" defTabSz="210828" rtl="0" eaLnBrk="1" latinLnBrk="0" hangingPunct="1">
        <a:defRPr sz="690" kern="1200">
          <a:solidFill>
            <a:schemeClr val="tx1"/>
          </a:solidFill>
          <a:latin typeface="+mn-lt"/>
          <a:ea typeface="+mn-ea"/>
          <a:cs typeface="+mn-cs"/>
        </a:defRPr>
      </a:lvl3pPr>
      <a:lvl4pPr marL="632472" algn="l" defTabSz="210828" rtl="0" eaLnBrk="1" latinLnBrk="0" hangingPunct="1">
        <a:defRPr sz="690" kern="1200">
          <a:solidFill>
            <a:schemeClr val="tx1"/>
          </a:solidFill>
          <a:latin typeface="+mn-lt"/>
          <a:ea typeface="+mn-ea"/>
          <a:cs typeface="+mn-cs"/>
        </a:defRPr>
      </a:lvl4pPr>
      <a:lvl5pPr marL="843300" algn="l" defTabSz="210828" rtl="0" eaLnBrk="1" latinLnBrk="0" hangingPunct="1">
        <a:defRPr sz="690" kern="1200">
          <a:solidFill>
            <a:schemeClr val="tx1"/>
          </a:solidFill>
          <a:latin typeface="+mn-lt"/>
          <a:ea typeface="+mn-ea"/>
          <a:cs typeface="+mn-cs"/>
        </a:defRPr>
      </a:lvl5pPr>
      <a:lvl6pPr marL="1054122" algn="l" defTabSz="210828" rtl="0" eaLnBrk="1" latinLnBrk="0" hangingPunct="1">
        <a:defRPr sz="690" kern="1200">
          <a:solidFill>
            <a:schemeClr val="tx1"/>
          </a:solidFill>
          <a:latin typeface="+mn-lt"/>
          <a:ea typeface="+mn-ea"/>
          <a:cs typeface="+mn-cs"/>
        </a:defRPr>
      </a:lvl6pPr>
      <a:lvl7pPr marL="1264944" algn="l" defTabSz="210828" rtl="0" eaLnBrk="1" latinLnBrk="0" hangingPunct="1">
        <a:defRPr sz="690" kern="1200">
          <a:solidFill>
            <a:schemeClr val="tx1"/>
          </a:solidFill>
          <a:latin typeface="+mn-lt"/>
          <a:ea typeface="+mn-ea"/>
          <a:cs typeface="+mn-cs"/>
        </a:defRPr>
      </a:lvl7pPr>
      <a:lvl8pPr marL="1475772" algn="l" defTabSz="210828" rtl="0" eaLnBrk="1" latinLnBrk="0" hangingPunct="1">
        <a:defRPr sz="690" kern="1200">
          <a:solidFill>
            <a:schemeClr val="tx1"/>
          </a:solidFill>
          <a:latin typeface="+mn-lt"/>
          <a:ea typeface="+mn-ea"/>
          <a:cs typeface="+mn-cs"/>
        </a:defRPr>
      </a:lvl8pPr>
      <a:lvl9pPr marL="1686594" algn="l" defTabSz="210828" rtl="0" eaLnBrk="1" latinLnBrk="0" hangingPunct="1">
        <a:defRPr sz="6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rstudio.com/wp-content/uploads/2015/03/ggplot2-cheatsheet.pdf" TargetMode="External"/><Relationship Id="rId13" Type="http://schemas.openxmlformats.org/officeDocument/2006/relationships/image" Target="../media/image8.tiff"/><Relationship Id="rId18" Type="http://schemas.openxmlformats.org/officeDocument/2006/relationships/image" Target="../media/image13.tiff"/><Relationship Id="rId26" Type="http://schemas.openxmlformats.org/officeDocument/2006/relationships/image" Target="../media/image21.jpeg"/><Relationship Id="rId3" Type="http://schemas.openxmlformats.org/officeDocument/2006/relationships/image" Target="../media/image1.png"/><Relationship Id="rId21" Type="http://schemas.openxmlformats.org/officeDocument/2006/relationships/image" Target="../media/image16.png"/><Relationship Id="rId7" Type="http://schemas.openxmlformats.org/officeDocument/2006/relationships/hyperlink" Target="https://www.r-bloggers.com/" TargetMode="External"/><Relationship Id="rId12" Type="http://schemas.openxmlformats.org/officeDocument/2006/relationships/image" Target="../media/image7.png"/><Relationship Id="rId17" Type="http://schemas.openxmlformats.org/officeDocument/2006/relationships/image" Target="../media/image12.tiff"/><Relationship Id="rId25" Type="http://schemas.openxmlformats.org/officeDocument/2006/relationships/image" Target="../media/image20.png"/><Relationship Id="rId2" Type="http://schemas.openxmlformats.org/officeDocument/2006/relationships/notesSlide" Target="../notesSlides/notesSlide1.xml"/><Relationship Id="rId16" Type="http://schemas.openxmlformats.org/officeDocument/2006/relationships/image" Target="../media/image11.tiff"/><Relationship Id="rId20" Type="http://schemas.openxmlformats.org/officeDocument/2006/relationships/image" Target="../media/image15.png"/><Relationship Id="rId29"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6.tiff"/><Relationship Id="rId24" Type="http://schemas.openxmlformats.org/officeDocument/2006/relationships/image" Target="../media/image19.jpeg"/><Relationship Id="rId5" Type="http://schemas.openxmlformats.org/officeDocument/2006/relationships/image" Target="../media/image3.png"/><Relationship Id="rId15" Type="http://schemas.openxmlformats.org/officeDocument/2006/relationships/image" Target="../media/image10.tiff"/><Relationship Id="rId23" Type="http://schemas.openxmlformats.org/officeDocument/2006/relationships/image" Target="../media/image18.png"/><Relationship Id="rId28" Type="http://schemas.openxmlformats.org/officeDocument/2006/relationships/image" Target="../media/image23.jpeg"/><Relationship Id="rId10" Type="http://schemas.openxmlformats.org/officeDocument/2006/relationships/image" Target="../media/image5.png"/><Relationship Id="rId19" Type="http://schemas.openxmlformats.org/officeDocument/2006/relationships/image" Target="../media/image14.tiff"/><Relationship Id="rId4" Type="http://schemas.openxmlformats.org/officeDocument/2006/relationships/image" Target="../media/image2.png"/><Relationship Id="rId9" Type="http://schemas.openxmlformats.org/officeDocument/2006/relationships/hyperlink" Target="https://www.rdocumentation.org/" TargetMode="External"/><Relationship Id="rId14" Type="http://schemas.openxmlformats.org/officeDocument/2006/relationships/image" Target="../media/image9.tiff"/><Relationship Id="rId22" Type="http://schemas.openxmlformats.org/officeDocument/2006/relationships/image" Target="../media/image17.png"/><Relationship Id="rId27" Type="http://schemas.openxmlformats.org/officeDocument/2006/relationships/image" Target="../media/image22.png"/><Relationship Id="rId30"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9E83C60-0B1B-9844-8C79-00CA6F551CE4}"/>
              </a:ext>
            </a:extLst>
          </p:cNvPr>
          <p:cNvPicPr>
            <a:picLocks noChangeAspect="1"/>
          </p:cNvPicPr>
          <p:nvPr/>
        </p:nvPicPr>
        <p:blipFill>
          <a:blip r:embed="rId3"/>
          <a:stretch>
            <a:fillRect/>
          </a:stretch>
        </p:blipFill>
        <p:spPr>
          <a:xfrm>
            <a:off x="804754" y="23439437"/>
            <a:ext cx="9131300" cy="3619500"/>
          </a:xfrm>
          <a:prstGeom prst="rect">
            <a:avLst/>
          </a:prstGeom>
        </p:spPr>
      </p:pic>
      <p:pic>
        <p:nvPicPr>
          <p:cNvPr id="31" name="Picture 30" descr="A picture containing drawing&#10;&#10;Description automatically generated">
            <a:extLst>
              <a:ext uri="{FF2B5EF4-FFF2-40B4-BE49-F238E27FC236}">
                <a16:creationId xmlns:a16="http://schemas.microsoft.com/office/drawing/2014/main" id="{08327D2A-C1C8-5C45-9D5A-115EA1ADE7F0}"/>
              </a:ext>
            </a:extLst>
          </p:cNvPr>
          <p:cNvPicPr>
            <a:picLocks noChangeAspect="1"/>
          </p:cNvPicPr>
          <p:nvPr/>
        </p:nvPicPr>
        <p:blipFill>
          <a:blip r:embed="rId4"/>
          <a:stretch>
            <a:fillRect/>
          </a:stretch>
        </p:blipFill>
        <p:spPr>
          <a:xfrm>
            <a:off x="514752" y="10310628"/>
            <a:ext cx="9872006" cy="4476566"/>
          </a:xfrm>
          <a:prstGeom prst="rect">
            <a:avLst/>
          </a:prstGeom>
        </p:spPr>
      </p:pic>
      <p:grpSp>
        <p:nvGrpSpPr>
          <p:cNvPr id="15" name="Group 14"/>
          <p:cNvGrpSpPr/>
          <p:nvPr/>
        </p:nvGrpSpPr>
        <p:grpSpPr>
          <a:xfrm>
            <a:off x="613750" y="3961532"/>
            <a:ext cx="9679505" cy="18280980"/>
            <a:chOff x="576544" y="12808367"/>
            <a:chExt cx="12327114" cy="29934079"/>
          </a:xfrm>
        </p:grpSpPr>
        <p:sp>
          <p:nvSpPr>
            <p:cNvPr id="2" name="Rectangle 1"/>
            <p:cNvSpPr/>
            <p:nvPr/>
          </p:nvSpPr>
          <p:spPr>
            <a:xfrm>
              <a:off x="681568" y="14066733"/>
              <a:ext cx="12222090" cy="28675713"/>
            </a:xfrm>
            <a:prstGeom prst="rect">
              <a:avLst/>
            </a:prstGeom>
          </p:spPr>
          <p:txBody>
            <a:bodyPr wrap="square">
              <a:spAutoFit/>
            </a:bodyPr>
            <a:lstStyle/>
            <a:p>
              <a:pPr algn="just">
                <a:spcBef>
                  <a:spcPts val="0"/>
                </a:spcBef>
                <a:spcAft>
                  <a:spcPts val="0"/>
                </a:spcAft>
              </a:pPr>
              <a:r>
                <a:rPr lang="en-US" sz="3200" dirty="0"/>
                <a:t>Stock Market is an important part of nowadays financial market. So everyone involved including the investors and speculators in the market would like to make better profits by analyzing market information. Building accurate model is difficult as variation in price depends on multiple factors such as news, social media data, and fundamentals, production of the company, government bonds, historical price and country’s economics. Prediction model which considers only one factor might not be accurate. Hence incorporating multiple factors including news, social media data and historical price might increase the accuracy of the model.</a:t>
              </a: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br>
                <a:rPr lang="en-US" sz="2200" dirty="0"/>
              </a:br>
              <a:r>
                <a:rPr lang="en-US" sz="2200" dirty="0"/>
                <a:t>		</a:t>
              </a:r>
              <a:r>
                <a:rPr lang="en-US" sz="2200" b="1" dirty="0">
                  <a:latin typeface="+mn-lt"/>
                </a:rPr>
                <a:t>Fig. 1: ﻿General scenario of news impact on prices</a:t>
              </a:r>
            </a:p>
            <a:p>
              <a:pPr algn="just"/>
              <a:br>
                <a:rPr lang="en-US" sz="3200" dirty="0"/>
              </a:br>
              <a:r>
                <a:rPr lang="en-US" sz="3200" dirty="0"/>
                <a:t>Financial news articles, are known as one of the major source of market information, are widely used and analyzed by investors. News articles are first interpreted by investors and translated into market sentiments, the investors then make their decisions based on the sentiment interpretations; and market prices aggregate the actions of each investor and reflect them in the final price movements. Therefore, integrating the sentiment analysis into the prediction framework would become more critical.</a:t>
              </a:r>
            </a:p>
            <a:p>
              <a:pPr algn="just">
                <a:spcBef>
                  <a:spcPts val="0"/>
                </a:spcBef>
                <a:spcAft>
                  <a:spcPts val="0"/>
                </a:spcAft>
              </a:pPr>
              <a:endParaRPr lang="en-US" sz="3200" dirty="0"/>
            </a:p>
            <a:p>
              <a:pPr algn="just">
                <a:spcBef>
                  <a:spcPts val="0"/>
                </a:spcBef>
                <a:spcAft>
                  <a:spcPts val="0"/>
                </a:spcAft>
              </a:pPr>
              <a:endParaRPr lang="en-US" sz="3200" dirty="0">
                <a:latin typeface="Arial" panose="020B0604020202020204" pitchFamily="34" charset="0"/>
                <a:cs typeface="Arial" panose="020B0604020202020204" pitchFamily="34" charset="0"/>
              </a:endParaRPr>
            </a:p>
          </p:txBody>
        </p:sp>
        <p:sp>
          <p:nvSpPr>
            <p:cNvPr id="16" name="Rectangle 15"/>
            <p:cNvSpPr>
              <a:spLocks/>
            </p:cNvSpPr>
            <p:nvPr/>
          </p:nvSpPr>
          <p:spPr bwMode="auto">
            <a:xfrm>
              <a:off x="576544" y="12808367"/>
              <a:ext cx="12222090" cy="1272686"/>
            </a:xfrm>
            <a:prstGeom prst="rect">
              <a:avLst/>
            </a:prstGeom>
            <a:solidFill>
              <a:schemeClr val="accent1"/>
            </a:solidFill>
            <a:ln w="12700">
              <a:noFill/>
              <a:miter lim="800000"/>
              <a:headEnd/>
              <a:tailEnd/>
            </a:ln>
          </p:spPr>
          <p:txBody>
            <a:bodyPr lIns="0" tIns="0" rIns="0" bIns="0" anchor="ctr">
              <a:prstTxWarp prst="textNoShape">
                <a:avLst/>
              </a:prstTxWarp>
            </a:bodyPr>
            <a:ls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a:lstStyle>
            <a:p>
              <a:pPr algn="ctr">
                <a:lnSpc>
                  <a:spcPct val="110000"/>
                </a:lnSpc>
                <a:tabLst>
                  <a:tab pos="201793" algn="l"/>
                  <a:tab pos="404492" algn="l"/>
                  <a:tab pos="607190" algn="l"/>
                  <a:tab pos="809888" algn="l"/>
                  <a:tab pos="1012587" algn="l"/>
                  <a:tab pos="1215286" algn="l"/>
                  <a:tab pos="1417983" algn="l"/>
                  <a:tab pos="1620682" algn="l"/>
                  <a:tab pos="1823380" algn="l"/>
                  <a:tab pos="2026078" algn="l"/>
                  <a:tab pos="2228776" algn="l"/>
                  <a:tab pos="2431475" algn="l"/>
                </a:tabLst>
              </a:pPr>
              <a:r>
                <a:rPr lang="en-US" sz="4000" b="1" dirty="0">
                  <a:solidFill>
                    <a:schemeClr val="tx1"/>
                  </a:solidFill>
                  <a:latin typeface="Verdana" pitchFamily="-108" charset="0"/>
                  <a:ea typeface="Verdana" pitchFamily="-108" charset="0"/>
                  <a:cs typeface="Verdana" pitchFamily="-108" charset="0"/>
                  <a:sym typeface="Verdana" pitchFamily="-108" charset="0"/>
                </a:rPr>
                <a:t>Abstract</a:t>
              </a:r>
            </a:p>
          </p:txBody>
        </p:sp>
      </p:grpSp>
      <p:sp>
        <p:nvSpPr>
          <p:cNvPr id="15362" name="Rectangle 2"/>
          <p:cNvSpPr>
            <a:spLocks/>
          </p:cNvSpPr>
          <p:nvPr/>
        </p:nvSpPr>
        <p:spPr bwMode="auto">
          <a:xfrm>
            <a:off x="3609323" y="849919"/>
            <a:ext cx="23041850" cy="2960273"/>
          </a:xfrm>
          <a:prstGeom prst="rect">
            <a:avLst/>
          </a:prstGeom>
          <a:noFill/>
          <a:ln w="12700">
            <a:noFill/>
            <a:miter lim="800000"/>
            <a:headEnd/>
            <a:tailEnd/>
          </a:ln>
        </p:spPr>
        <p:txBody>
          <a:bodyPr lIns="0" tIns="0" rIns="18747" bIns="0">
            <a:prstTxWarp prst="textNoShape">
              <a:avLst/>
            </a:prstTxWarp>
          </a:bodyPr>
          <a:lstStyle/>
          <a:p>
            <a:pPr marL="17574" algn="ctr">
              <a:spcBef>
                <a:spcPts val="667"/>
              </a:spcBef>
            </a:pPr>
            <a:r>
              <a:rPr lang="en-US" sz="4800" b="1" dirty="0">
                <a:solidFill>
                  <a:schemeClr val="accent2"/>
                </a:solidFill>
                <a:latin typeface="Verdana" charset="0"/>
                <a:ea typeface="Verdana" charset="0"/>
                <a:cs typeface="Verdana" charset="0"/>
              </a:rPr>
              <a:t>Impact of Financial News &amp; Sentiments on Stock Prices</a:t>
            </a:r>
          </a:p>
          <a:p>
            <a:pPr marL="17574" algn="ctr">
              <a:spcBef>
                <a:spcPts val="667"/>
              </a:spcBef>
            </a:pPr>
            <a:endParaRPr lang="en-US" sz="1800" dirty="0">
              <a:solidFill>
                <a:srgbClr val="333399"/>
              </a:solidFill>
              <a:latin typeface="Arial Black" pitchFamily="-108" charset="0"/>
              <a:ea typeface="Arial Black" pitchFamily="-108" charset="0"/>
              <a:cs typeface="Arial Black" pitchFamily="-108" charset="0"/>
              <a:sym typeface="Arial Black" pitchFamily="-108" charset="0"/>
            </a:endParaRPr>
          </a:p>
          <a:p>
            <a:pPr marL="17574" algn="ctr">
              <a:spcBef>
                <a:spcPts val="667"/>
              </a:spcBef>
            </a:pPr>
            <a:r>
              <a:rPr lang="en-US" sz="1800" dirty="0">
                <a:solidFill>
                  <a:srgbClr val="333399"/>
                </a:solidFill>
                <a:latin typeface="Arial Black" pitchFamily="-108" charset="0"/>
                <a:ea typeface="Arial Black" pitchFamily="-108" charset="0"/>
                <a:cs typeface="Arial Black" pitchFamily="-108" charset="0"/>
                <a:sym typeface="Arial Black" pitchFamily="-108" charset="0"/>
              </a:rPr>
              <a:t>Aradhya Kasat | </a:t>
            </a:r>
            <a:r>
              <a:rPr lang="en-US" sz="1800" dirty="0" err="1">
                <a:solidFill>
                  <a:srgbClr val="333399"/>
                </a:solidFill>
                <a:latin typeface="Arial Black" pitchFamily="-108" charset="0"/>
                <a:ea typeface="Arial Black" pitchFamily="-108" charset="0"/>
                <a:cs typeface="Arial Black" pitchFamily="-108" charset="0"/>
                <a:sym typeface="Arial Black" pitchFamily="-108" charset="0"/>
              </a:rPr>
              <a:t>kasata@rpi.edu</a:t>
            </a:r>
            <a:endParaRPr lang="en-US" sz="1800" dirty="0">
              <a:solidFill>
                <a:srgbClr val="333399"/>
              </a:solidFill>
              <a:latin typeface="Arial Black" pitchFamily="-108" charset="0"/>
              <a:ea typeface="Arial Black" pitchFamily="-108" charset="0"/>
              <a:cs typeface="Arial Black" pitchFamily="-108" charset="0"/>
              <a:sym typeface="Arial Black" pitchFamily="-108" charset="0"/>
            </a:endParaRPr>
          </a:p>
          <a:p>
            <a:pPr marL="17574">
              <a:spcBef>
                <a:spcPts val="667"/>
              </a:spcBef>
            </a:pPr>
            <a:r>
              <a:rPr lang="en-US" sz="1200" b="1" baseline="30000" dirty="0">
                <a:solidFill>
                  <a:srgbClr val="333399"/>
                </a:solidFill>
                <a:latin typeface="Arial Black" charset="0"/>
                <a:ea typeface="Arial Black" charset="0"/>
                <a:cs typeface="Arial Black" charset="0"/>
                <a:sym typeface="Arial Black" pitchFamily="-108" charset="0"/>
              </a:rPr>
              <a:t> </a:t>
            </a:r>
          </a:p>
          <a:p>
            <a:pPr marL="17574" algn="ctr">
              <a:spcBef>
                <a:spcPts val="667"/>
              </a:spcBef>
            </a:pPr>
            <a:r>
              <a:rPr lang="en-US" sz="2000" b="1" baseline="30000" dirty="0">
                <a:solidFill>
                  <a:srgbClr val="333399"/>
                </a:solidFill>
                <a:latin typeface="Arial Black" charset="0"/>
                <a:ea typeface="Arial Black" charset="0"/>
                <a:cs typeface="Arial Black" charset="0"/>
                <a:sym typeface="Arial Black" pitchFamily="-108" charset="0"/>
              </a:rPr>
              <a:t>1    </a:t>
            </a:r>
            <a:r>
              <a:rPr lang="en-US" sz="2000" b="1" dirty="0">
                <a:solidFill>
                  <a:srgbClr val="333399"/>
                </a:solidFill>
                <a:latin typeface="Arial Black" charset="0"/>
                <a:ea typeface="Arial Black" charset="0"/>
                <a:cs typeface="Arial Black" charset="0"/>
                <a:sym typeface="Arial Black" pitchFamily="-108" charset="0"/>
              </a:rPr>
              <a:t>Rensselaer Polytechnic Institute, </a:t>
            </a:r>
            <a:r>
              <a:rPr lang="en-US" sz="2000" b="1" dirty="0" err="1">
                <a:solidFill>
                  <a:srgbClr val="333399"/>
                </a:solidFill>
                <a:latin typeface="Arial Black" charset="0"/>
                <a:ea typeface="Arial Black" charset="0"/>
                <a:cs typeface="Arial Black" charset="0"/>
                <a:sym typeface="Arial Black" pitchFamily="-108" charset="0"/>
              </a:rPr>
              <a:t>Tetherless</a:t>
            </a:r>
            <a:r>
              <a:rPr lang="en-US" sz="2000" b="1" dirty="0">
                <a:solidFill>
                  <a:srgbClr val="333399"/>
                </a:solidFill>
                <a:latin typeface="Arial Black" charset="0"/>
                <a:ea typeface="Arial Black" charset="0"/>
                <a:cs typeface="Arial Black" charset="0"/>
                <a:sym typeface="Arial Black" pitchFamily="-108" charset="0"/>
              </a:rPr>
              <a:t> World Constellation, Troy, NY, United States, </a:t>
            </a:r>
          </a:p>
        </p:txBody>
      </p:sp>
      <p:pic>
        <p:nvPicPr>
          <p:cNvPr id="15374" name="Picture 48" descr="twlogo.png"/>
          <p:cNvPicPr>
            <a:picLocks noChangeAspect="1"/>
          </p:cNvPicPr>
          <p:nvPr/>
        </p:nvPicPr>
        <p:blipFill>
          <a:blip r:embed="rId5"/>
          <a:srcRect/>
          <a:stretch>
            <a:fillRect/>
          </a:stretch>
        </p:blipFill>
        <p:spPr bwMode="auto">
          <a:xfrm>
            <a:off x="713454" y="551055"/>
            <a:ext cx="4435641" cy="2223713"/>
          </a:xfrm>
          <a:prstGeom prst="rect">
            <a:avLst/>
          </a:prstGeom>
          <a:noFill/>
          <a:ln w="9525">
            <a:noFill/>
            <a:miter lim="800000"/>
            <a:headEnd/>
            <a:tailEnd/>
          </a:ln>
        </p:spPr>
      </p:pic>
      <p:sp>
        <p:nvSpPr>
          <p:cNvPr id="15381" name="Rectangle 98"/>
          <p:cNvSpPr>
            <a:spLocks/>
          </p:cNvSpPr>
          <p:nvPr/>
        </p:nvSpPr>
        <p:spPr bwMode="auto">
          <a:xfrm>
            <a:off x="480349" y="38603237"/>
            <a:ext cx="14782800" cy="2743200"/>
          </a:xfrm>
          <a:prstGeom prst="rect">
            <a:avLst/>
          </a:prstGeom>
          <a:solidFill>
            <a:schemeClr val="accent1"/>
          </a:solidFill>
          <a:ln w="12700">
            <a:noFill/>
            <a:miter lim="800000"/>
            <a:headEnd/>
            <a:tailEnd/>
          </a:ln>
        </p:spPr>
        <p:txBody>
          <a:bodyPr lIns="0" tIns="0" rIns="0" bIns="0">
            <a:prstTxWarp prst="textNoShape">
              <a:avLst/>
            </a:prstTxWarp>
          </a:bodyPr>
          <a:lstStyle/>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400" b="1" dirty="0">
                <a:solidFill>
                  <a:schemeClr val="tx1"/>
                </a:solidFill>
                <a:latin typeface="+mn-lt"/>
                <a:ea typeface="Verdana" pitchFamily="-108" charset="0"/>
                <a:cs typeface="Verdana" pitchFamily="-108" charset="0"/>
                <a:sym typeface="Verdana" pitchFamily="-108" charset="0"/>
              </a:rPr>
              <a:t>Glossary:</a:t>
            </a: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400" dirty="0">
                <a:solidFill>
                  <a:schemeClr val="tx1"/>
                </a:solidFill>
                <a:latin typeface="+mn-lt"/>
                <a:ea typeface="Verdana" pitchFamily="-108" charset="0"/>
                <a:cs typeface="Verdana" pitchFamily="-108" charset="0"/>
                <a:sym typeface="Verdana" pitchFamily="-108" charset="0"/>
              </a:rPr>
              <a:t>RIL – Reliance Industries Limited is an Indian publicly traded stock</a:t>
            </a: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300" dirty="0">
                <a:solidFill>
                  <a:schemeClr val="tx1"/>
                </a:solidFill>
                <a:latin typeface="+mn-lt"/>
                <a:ea typeface="Verdana" pitchFamily="-108" charset="0"/>
                <a:cs typeface="Verdana" pitchFamily="-108" charset="0"/>
                <a:sym typeface="Verdana" pitchFamily="-108" charset="0"/>
              </a:rPr>
              <a:t>VIF – Variance Inflation Factor quantifies severity of multicollinearity in a dataset</a:t>
            </a: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300" dirty="0">
                <a:solidFill>
                  <a:schemeClr val="tx1"/>
                </a:solidFill>
                <a:latin typeface="+mn-lt"/>
                <a:ea typeface="Verdana" pitchFamily="-108" charset="0"/>
                <a:cs typeface="Verdana" pitchFamily="-108" charset="0"/>
                <a:sym typeface="Verdana" pitchFamily="-108" charset="0"/>
              </a:rPr>
              <a:t>ROC Curve – Receiver Operator Characteristic Curve indicates diagnostic ability of a classifier</a:t>
            </a: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300" dirty="0">
                <a:solidFill>
                  <a:schemeClr val="tx1"/>
                </a:solidFill>
                <a:latin typeface="+mn-lt"/>
                <a:ea typeface="Verdana" pitchFamily="-108" charset="0"/>
                <a:cs typeface="Verdana" pitchFamily="-108" charset="0"/>
                <a:sym typeface="Verdana" pitchFamily="-108" charset="0"/>
              </a:rPr>
              <a:t>KNN - K Nearest Neighbors is a non-parametric method used in machine learning</a:t>
            </a: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300" dirty="0">
                <a:solidFill>
                  <a:schemeClr val="tx1"/>
                </a:solidFill>
                <a:latin typeface="+mn-lt"/>
                <a:ea typeface="Verdana" pitchFamily="-108" charset="0"/>
                <a:cs typeface="Verdana" pitchFamily="-108" charset="0"/>
                <a:sym typeface="Verdana" pitchFamily="-108" charset="0"/>
              </a:rPr>
              <a:t>AUC - Area under the ROC Curve, indicates no. of correctly classified cases </a:t>
            </a: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300" dirty="0">
                <a:solidFill>
                  <a:schemeClr val="tx1"/>
                </a:solidFill>
                <a:latin typeface="+mn-lt"/>
                <a:ea typeface="Verdana" pitchFamily="-108" charset="0"/>
                <a:cs typeface="Verdana" pitchFamily="-108" charset="0"/>
                <a:sym typeface="Verdana" pitchFamily="-108" charset="0"/>
              </a:rPr>
              <a:t>RMSE – Root Mean Squared Error indicates the root mean squared sum of residuals for regressions</a:t>
            </a:r>
          </a:p>
        </p:txBody>
      </p:sp>
      <p:pic>
        <p:nvPicPr>
          <p:cNvPr id="18" name="Picture 17" descr="RPI_red_header.png"/>
          <p:cNvPicPr>
            <a:picLocks noChangeAspect="1"/>
          </p:cNvPicPr>
          <p:nvPr/>
        </p:nvPicPr>
        <p:blipFill>
          <a:blip r:embed="rId6"/>
          <a:stretch>
            <a:fillRect/>
          </a:stretch>
        </p:blipFill>
        <p:spPr>
          <a:xfrm>
            <a:off x="845095" y="3019263"/>
            <a:ext cx="3755139" cy="704085"/>
          </a:xfrm>
          <a:prstGeom prst="rect">
            <a:avLst/>
          </a:prstGeom>
        </p:spPr>
      </p:pic>
      <p:grpSp>
        <p:nvGrpSpPr>
          <p:cNvPr id="8" name="Group 7">
            <a:extLst>
              <a:ext uri="{FF2B5EF4-FFF2-40B4-BE49-F238E27FC236}">
                <a16:creationId xmlns:a16="http://schemas.microsoft.com/office/drawing/2014/main" id="{6D65B740-E81B-0141-AAD2-61BB49CC0F06}"/>
              </a:ext>
            </a:extLst>
          </p:cNvPr>
          <p:cNvGrpSpPr/>
          <p:nvPr/>
        </p:nvGrpSpPr>
        <p:grpSpPr>
          <a:xfrm>
            <a:off x="-317" y="0"/>
            <a:ext cx="31272480" cy="41697275"/>
            <a:chOff x="-317" y="0"/>
            <a:chExt cx="31272480" cy="41697275"/>
          </a:xfrm>
        </p:grpSpPr>
        <p:sp>
          <p:nvSpPr>
            <p:cNvPr id="15364" name="Rectangle 4"/>
            <p:cNvSpPr>
              <a:spLocks/>
            </p:cNvSpPr>
            <p:nvPr/>
          </p:nvSpPr>
          <p:spPr bwMode="auto">
            <a:xfrm>
              <a:off x="0" y="0"/>
              <a:ext cx="274320" cy="41696640"/>
            </a:xfrm>
            <a:prstGeom prst="rect">
              <a:avLst/>
            </a:prstGeom>
            <a:solidFill>
              <a:srgbClr val="333399"/>
            </a:solidFill>
            <a:ln w="12700">
              <a:noFill/>
              <a:miter lim="800000"/>
              <a:headEnd/>
              <a:tailEnd/>
            </a:ln>
          </p:spPr>
          <p:txBody>
            <a:bodyPr lIns="0" tIns="0" rIns="0" bIns="0">
              <a:prstTxWarp prst="textNoShape">
                <a:avLst/>
              </a:prstTxWarp>
            </a:bodyPr>
            <a:lstStyle/>
            <a:p>
              <a:endParaRPr lang="en-US" sz="1186"/>
            </a:p>
          </p:txBody>
        </p:sp>
        <p:sp>
          <p:nvSpPr>
            <p:cNvPr id="15366" name="Rectangle 6"/>
            <p:cNvSpPr>
              <a:spLocks/>
            </p:cNvSpPr>
            <p:nvPr/>
          </p:nvSpPr>
          <p:spPr bwMode="auto">
            <a:xfrm>
              <a:off x="-317" y="0"/>
              <a:ext cx="31272480" cy="274320"/>
            </a:xfrm>
            <a:prstGeom prst="rect">
              <a:avLst/>
            </a:prstGeom>
            <a:solidFill>
              <a:srgbClr val="333399"/>
            </a:solidFill>
            <a:ln w="12700">
              <a:noFill/>
              <a:miter lim="800000"/>
              <a:headEnd/>
              <a:tailEnd/>
            </a:ln>
          </p:spPr>
          <p:txBody>
            <a:bodyPr lIns="0" tIns="0" rIns="0" bIns="0">
              <a:prstTxWarp prst="textNoShape">
                <a:avLst/>
              </a:prstTxWarp>
            </a:bodyPr>
            <a:lstStyle/>
            <a:p>
              <a:endParaRPr lang="en-US" sz="1186"/>
            </a:p>
          </p:txBody>
        </p:sp>
        <p:sp>
          <p:nvSpPr>
            <p:cNvPr id="15367" name="Rectangle 7"/>
            <p:cNvSpPr>
              <a:spLocks/>
            </p:cNvSpPr>
            <p:nvPr/>
          </p:nvSpPr>
          <p:spPr bwMode="auto">
            <a:xfrm>
              <a:off x="-317" y="41422955"/>
              <a:ext cx="31272480" cy="274320"/>
            </a:xfrm>
            <a:prstGeom prst="rect">
              <a:avLst/>
            </a:prstGeom>
            <a:solidFill>
              <a:srgbClr val="333399"/>
            </a:solidFill>
            <a:ln w="12700">
              <a:noFill/>
              <a:miter lim="800000"/>
              <a:headEnd/>
              <a:tailEnd/>
            </a:ln>
          </p:spPr>
          <p:txBody>
            <a:bodyPr lIns="0" tIns="0" rIns="0" bIns="0">
              <a:prstTxWarp prst="textNoShape">
                <a:avLst/>
              </a:prstTxWarp>
            </a:bodyPr>
            <a:lstStyle/>
            <a:p>
              <a:endParaRPr lang="en-US" sz="1186"/>
            </a:p>
          </p:txBody>
        </p:sp>
        <p:sp>
          <p:nvSpPr>
            <p:cNvPr id="70" name="Rectangle 4">
              <a:extLst>
                <a:ext uri="{FF2B5EF4-FFF2-40B4-BE49-F238E27FC236}">
                  <a16:creationId xmlns:a16="http://schemas.microsoft.com/office/drawing/2014/main" id="{520104D6-82EC-634C-9B6A-E1702C7C6133}"/>
                </a:ext>
              </a:extLst>
            </p:cNvPr>
            <p:cNvSpPr>
              <a:spLocks/>
            </p:cNvSpPr>
            <p:nvPr/>
          </p:nvSpPr>
          <p:spPr bwMode="auto">
            <a:xfrm>
              <a:off x="30997843" y="635"/>
              <a:ext cx="274320" cy="41696640"/>
            </a:xfrm>
            <a:prstGeom prst="rect">
              <a:avLst/>
            </a:prstGeom>
            <a:solidFill>
              <a:srgbClr val="333399"/>
            </a:solidFill>
            <a:ln w="12700">
              <a:noFill/>
              <a:miter lim="800000"/>
              <a:headEnd/>
              <a:tailEnd/>
            </a:ln>
          </p:spPr>
          <p:txBody>
            <a:bodyPr lIns="0" tIns="0" rIns="0" bIns="0">
              <a:prstTxWarp prst="textNoShape">
                <a:avLst/>
              </a:prstTxWarp>
            </a:bodyPr>
            <a:lstStyle/>
            <a:p>
              <a:endParaRPr lang="en-US" sz="1186"/>
            </a:p>
          </p:txBody>
        </p:sp>
      </p:grpSp>
      <p:sp>
        <p:nvSpPr>
          <p:cNvPr id="10" name="Rectangle 1">
            <a:extLst>
              <a:ext uri="{FF2B5EF4-FFF2-40B4-BE49-F238E27FC236}">
                <a16:creationId xmlns:a16="http://schemas.microsoft.com/office/drawing/2014/main" id="{E05F92F1-E12D-D143-B0F3-C8CCB3316584}"/>
              </a:ext>
            </a:extLst>
          </p:cNvPr>
          <p:cNvSpPr>
            <a:spLocks noChangeArrowheads="1"/>
          </p:cNvSpPr>
          <p:nvPr/>
        </p:nvSpPr>
        <p:spPr bwMode="auto">
          <a:xfrm>
            <a:off x="2344738" y="26673175"/>
            <a:ext cx="3127216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A5E41B09-28E4-404C-B50E-3D155B82633A}"/>
              </a:ext>
            </a:extLst>
          </p:cNvPr>
          <p:cNvSpPr>
            <a:spLocks noChangeArrowheads="1"/>
          </p:cNvSpPr>
          <p:nvPr/>
        </p:nvSpPr>
        <p:spPr bwMode="auto">
          <a:xfrm>
            <a:off x="2344738" y="26673175"/>
            <a:ext cx="3127216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14" name="Group 77">
            <a:extLst>
              <a:ext uri="{FF2B5EF4-FFF2-40B4-BE49-F238E27FC236}">
                <a16:creationId xmlns:a16="http://schemas.microsoft.com/office/drawing/2014/main" id="{0B012709-3E54-0A4A-A56C-F6CCF84FCAF5}"/>
              </a:ext>
            </a:extLst>
          </p:cNvPr>
          <p:cNvGrpSpPr>
            <a:grpSpLocks/>
          </p:cNvGrpSpPr>
          <p:nvPr/>
        </p:nvGrpSpPr>
        <p:grpSpPr bwMode="auto">
          <a:xfrm>
            <a:off x="544148" y="36798211"/>
            <a:ext cx="10110328" cy="1703932"/>
            <a:chOff x="584248" y="31592502"/>
            <a:chExt cx="15384053" cy="2380508"/>
          </a:xfrm>
        </p:grpSpPr>
        <p:sp>
          <p:nvSpPr>
            <p:cNvPr id="115" name="Rectangle 98">
              <a:extLst>
                <a:ext uri="{FF2B5EF4-FFF2-40B4-BE49-F238E27FC236}">
                  <a16:creationId xmlns:a16="http://schemas.microsoft.com/office/drawing/2014/main" id="{5B104374-0A11-6845-BA0E-8FA62CBC3662}"/>
                </a:ext>
              </a:extLst>
            </p:cNvPr>
            <p:cNvSpPr>
              <a:spLocks/>
            </p:cNvSpPr>
            <p:nvPr/>
          </p:nvSpPr>
          <p:spPr bwMode="auto">
            <a:xfrm>
              <a:off x="584248" y="31592502"/>
              <a:ext cx="15384053" cy="2380508"/>
            </a:xfrm>
            <a:prstGeom prst="rect">
              <a:avLst/>
            </a:prstGeom>
            <a:solidFill>
              <a:schemeClr val="accent1"/>
            </a:solidFill>
            <a:ln w="12700">
              <a:noFill/>
              <a:miter lim="800000"/>
              <a:headEnd/>
              <a:tailEnd/>
            </a:ln>
          </p:spPr>
          <p:txBody>
            <a:bodyPr lIns="0" tIns="0" rIns="0" bIns="0">
              <a:prstTxWarp prst="textNoShape">
                <a:avLst/>
              </a:prstTxWarp>
            </a:bodyPr>
            <a:lstStyle/>
            <a:p>
              <a:pPr>
                <a:lnSpc>
                  <a:spcPct val="110000"/>
                </a:lnSpc>
                <a:tabLst>
                  <a:tab pos="267432" algn="l"/>
                  <a:tab pos="536063" algn="l"/>
                  <a:tab pos="804692" algn="l"/>
                  <a:tab pos="1073324" algn="l"/>
                  <a:tab pos="1341955" algn="l"/>
                  <a:tab pos="1610586" algn="l"/>
                  <a:tab pos="1879216" algn="l"/>
                  <a:tab pos="2147848" algn="l"/>
                  <a:tab pos="2416478" algn="l"/>
                  <a:tab pos="2685109" algn="l"/>
                  <a:tab pos="2953740" algn="l"/>
                  <a:tab pos="3222371" algn="l"/>
                </a:tabLst>
              </a:pPr>
              <a:r>
                <a:rPr lang="en-US" sz="2348" b="1" dirty="0">
                  <a:solidFill>
                    <a:schemeClr val="tx1"/>
                  </a:solidFill>
                  <a:latin typeface="Verdana" pitchFamily="-108" charset="0"/>
                  <a:ea typeface="Verdana" pitchFamily="-108" charset="0"/>
                  <a:cs typeface="Verdana" pitchFamily="-108" charset="0"/>
                  <a:sym typeface="Verdana" pitchFamily="-108" charset="0"/>
                </a:rPr>
                <a:t>Sponsors:</a:t>
              </a:r>
            </a:p>
            <a:p>
              <a:pPr>
                <a:lnSpc>
                  <a:spcPct val="110000"/>
                </a:lnSpc>
                <a:tabLst>
                  <a:tab pos="267432" algn="l"/>
                  <a:tab pos="536063" algn="l"/>
                  <a:tab pos="804692" algn="l"/>
                  <a:tab pos="1073324" algn="l"/>
                  <a:tab pos="1341955" algn="l"/>
                  <a:tab pos="1610586" algn="l"/>
                  <a:tab pos="1879216" algn="l"/>
                  <a:tab pos="2147848" algn="l"/>
                  <a:tab pos="2416478" algn="l"/>
                  <a:tab pos="2685109" algn="l"/>
                  <a:tab pos="2953740" algn="l"/>
                  <a:tab pos="3222371" algn="l"/>
                </a:tabLst>
              </a:pPr>
              <a:endParaRPr lang="en-US" sz="1134" b="1" dirty="0">
                <a:solidFill>
                  <a:schemeClr val="tx1"/>
                </a:solidFill>
                <a:latin typeface="Verdana" pitchFamily="-108" charset="0"/>
                <a:ea typeface="Verdana" pitchFamily="-108" charset="0"/>
                <a:cs typeface="Verdana" pitchFamily="-108" charset="0"/>
                <a:sym typeface="Verdana" pitchFamily="-108" charset="0"/>
              </a:endParaRPr>
            </a:p>
            <a:p>
              <a:pPr>
                <a:lnSpc>
                  <a:spcPct val="110000"/>
                </a:lnSpc>
                <a:tabLst>
                  <a:tab pos="267432" algn="l"/>
                  <a:tab pos="536063" algn="l"/>
                  <a:tab pos="804692" algn="l"/>
                  <a:tab pos="1073324" algn="l"/>
                  <a:tab pos="1341955" algn="l"/>
                  <a:tab pos="1610586" algn="l"/>
                  <a:tab pos="1879216" algn="l"/>
                  <a:tab pos="2147848" algn="l"/>
                  <a:tab pos="2416478" algn="l"/>
                  <a:tab pos="2685109" algn="l"/>
                  <a:tab pos="2953740" algn="l"/>
                  <a:tab pos="3222371" algn="l"/>
                </a:tabLst>
              </a:pPr>
              <a:r>
                <a:rPr lang="en-US" sz="2000" dirty="0"/>
                <a:t> </a:t>
              </a:r>
              <a:endParaRPr lang="en-US" sz="2000" b="1" dirty="0">
                <a:solidFill>
                  <a:schemeClr val="tx1"/>
                </a:solidFill>
                <a:latin typeface="Verdana" pitchFamily="-108" charset="0"/>
                <a:ea typeface="Verdana" pitchFamily="-108" charset="0"/>
                <a:cs typeface="Verdana" pitchFamily="-108" charset="0"/>
                <a:sym typeface="Verdana" pitchFamily="-108" charset="0"/>
              </a:endParaRPr>
            </a:p>
          </p:txBody>
        </p:sp>
        <p:pic>
          <p:nvPicPr>
            <p:cNvPr id="117" name="Picture 77" descr="twlogo.png">
              <a:extLst>
                <a:ext uri="{FF2B5EF4-FFF2-40B4-BE49-F238E27FC236}">
                  <a16:creationId xmlns:a16="http://schemas.microsoft.com/office/drawing/2014/main" id="{7234657E-D177-0643-B3A9-77A54598CAB1}"/>
                </a:ext>
              </a:extLst>
            </p:cNvPr>
            <p:cNvPicPr>
              <a:picLocks noChangeAspect="1"/>
            </p:cNvPicPr>
            <p:nvPr/>
          </p:nvPicPr>
          <p:blipFill>
            <a:blip r:embed="rId5"/>
            <a:srcRect/>
            <a:stretch>
              <a:fillRect/>
            </a:stretch>
          </p:blipFill>
          <p:spPr bwMode="auto">
            <a:xfrm>
              <a:off x="658593" y="31982105"/>
              <a:ext cx="2739438" cy="1369718"/>
            </a:xfrm>
            <a:prstGeom prst="rect">
              <a:avLst/>
            </a:prstGeom>
            <a:noFill/>
            <a:ln w="9525">
              <a:noFill/>
              <a:miter lim="800000"/>
              <a:headEnd/>
              <a:tailEnd/>
            </a:ln>
          </p:spPr>
        </p:pic>
      </p:grpSp>
      <p:sp>
        <p:nvSpPr>
          <p:cNvPr id="80" name="Rectangle 79">
            <a:extLst>
              <a:ext uri="{FF2B5EF4-FFF2-40B4-BE49-F238E27FC236}">
                <a16:creationId xmlns:a16="http://schemas.microsoft.com/office/drawing/2014/main" id="{0621F09B-467C-F848-AC1F-7595AF81100E}"/>
              </a:ext>
            </a:extLst>
          </p:cNvPr>
          <p:cNvSpPr/>
          <p:nvPr/>
        </p:nvSpPr>
        <p:spPr>
          <a:xfrm>
            <a:off x="21096828" y="26063086"/>
            <a:ext cx="9597038" cy="461665"/>
          </a:xfrm>
          <a:prstGeom prst="rect">
            <a:avLst/>
          </a:prstGeom>
        </p:spPr>
        <p:txBody>
          <a:bodyPr wrap="square">
            <a:spAutoFit/>
          </a:bodyPr>
          <a:lstStyle/>
          <a:p>
            <a:pPr algn="just">
              <a:spcBef>
                <a:spcPts val="0"/>
              </a:spcBef>
              <a:spcAft>
                <a:spcPts val="0"/>
              </a:spcAft>
            </a:pPr>
            <a:endParaRPr lang="en-US" sz="2400" dirty="0">
              <a:latin typeface="Arial" panose="020B0604020202020204" pitchFamily="34" charset="0"/>
              <a:cs typeface="Arial" panose="020B0604020202020204" pitchFamily="34" charset="0"/>
            </a:endParaRPr>
          </a:p>
        </p:txBody>
      </p:sp>
      <p:grpSp>
        <p:nvGrpSpPr>
          <p:cNvPr id="82" name="Group 81">
            <a:extLst>
              <a:ext uri="{FF2B5EF4-FFF2-40B4-BE49-F238E27FC236}">
                <a16:creationId xmlns:a16="http://schemas.microsoft.com/office/drawing/2014/main" id="{AC38D256-59DD-CF4F-8873-574D1EC34616}"/>
              </a:ext>
            </a:extLst>
          </p:cNvPr>
          <p:cNvGrpSpPr/>
          <p:nvPr/>
        </p:nvGrpSpPr>
        <p:grpSpPr>
          <a:xfrm>
            <a:off x="654444" y="20863844"/>
            <a:ext cx="9629785" cy="7569847"/>
            <a:chOff x="576544" y="12808369"/>
            <a:chExt cx="12258476" cy="12395193"/>
          </a:xfrm>
        </p:grpSpPr>
        <p:sp>
          <p:nvSpPr>
            <p:cNvPr id="83" name="Rectangle 82">
              <a:extLst>
                <a:ext uri="{FF2B5EF4-FFF2-40B4-BE49-F238E27FC236}">
                  <a16:creationId xmlns:a16="http://schemas.microsoft.com/office/drawing/2014/main" id="{A84BE991-8DD8-B149-83DD-30AFB7A8EFC2}"/>
                </a:ext>
              </a:extLst>
            </p:cNvPr>
            <p:cNvSpPr/>
            <p:nvPr/>
          </p:nvSpPr>
          <p:spPr>
            <a:xfrm>
              <a:off x="612931" y="14267488"/>
              <a:ext cx="12222089" cy="10936074"/>
            </a:xfrm>
            <a:prstGeom prst="rect">
              <a:avLst/>
            </a:prstGeom>
          </p:spPr>
          <p:txBody>
            <a:bodyPr wrap="square">
              <a:spAutoFit/>
            </a:bodyPr>
            <a:lstStyle/>
            <a:p>
              <a:pPr algn="just">
                <a:spcBef>
                  <a:spcPts val="0"/>
                </a:spcBef>
                <a:spcAft>
                  <a:spcPts val="0"/>
                </a:spcAft>
              </a:pPr>
              <a:r>
                <a:rPr lang="en-US" sz="3200" dirty="0">
                  <a:latin typeface="+mn-lt"/>
                  <a:cs typeface="Arial" panose="020B0604020202020204" pitchFamily="34" charset="0"/>
                </a:rPr>
                <a:t>Source: Bloomberg Terminal, Yahoo Finance</a:t>
              </a:r>
            </a:p>
            <a:p>
              <a:pPr algn="just">
                <a:spcBef>
                  <a:spcPts val="0"/>
                </a:spcBef>
                <a:spcAft>
                  <a:spcPts val="0"/>
                </a:spcAft>
              </a:pPr>
              <a:r>
                <a:rPr lang="en-US" sz="3200" dirty="0">
                  <a:latin typeface="+mn-lt"/>
                  <a:cs typeface="Arial" panose="020B0604020202020204" pitchFamily="34" charset="0"/>
                </a:rPr>
                <a:t>No. of Observations: 704 (3 years of Data for RIL)</a:t>
              </a:r>
            </a:p>
            <a:p>
              <a:pPr algn="just">
                <a:spcBef>
                  <a:spcPts val="0"/>
                </a:spcBef>
                <a:spcAft>
                  <a:spcPts val="0"/>
                </a:spcAft>
              </a:pPr>
              <a:r>
                <a:rPr lang="en-US" sz="3200" dirty="0">
                  <a:latin typeface="+mn-lt"/>
                  <a:cs typeface="Arial" panose="020B0604020202020204" pitchFamily="34" charset="0"/>
                </a:rPr>
                <a:t>No. of Variables: 22 (Sentiment Scores, Stock Data)</a:t>
              </a:r>
            </a:p>
            <a:p>
              <a:pPr algn="just">
                <a:spcBef>
                  <a:spcPts val="0"/>
                </a:spcBef>
                <a:spcAft>
                  <a:spcPts val="0"/>
                </a:spcAft>
              </a:pPr>
              <a:endParaRPr lang="en-US" sz="3200" dirty="0">
                <a:latin typeface="+mn-lt"/>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lvl="0" algn="just">
                <a:spcBef>
                  <a:spcPts val="0"/>
                </a:spcBef>
                <a:spcAft>
                  <a:spcPts val="0"/>
                </a:spcAft>
              </a:pPr>
              <a:r>
                <a:rPr lang="en-US" sz="2200" dirty="0"/>
                <a:t>			</a:t>
              </a:r>
              <a:r>
                <a:rPr lang="en-US" sz="2200" b="1" dirty="0">
                  <a:latin typeface="+mn-lt"/>
                </a:rPr>
                <a:t>Table 1: ﻿Dataset Features</a:t>
              </a:r>
            </a:p>
            <a:p>
              <a:pPr lvl="0" algn="just">
                <a:spcBef>
                  <a:spcPts val="0"/>
                </a:spcBef>
                <a:spcAft>
                  <a:spcPts val="0"/>
                </a:spcAft>
              </a:pPr>
              <a:endParaRPr lang="en-US" sz="2200" dirty="0">
                <a:latin typeface="Arial" panose="020B0604020202020204" pitchFamily="34" charset="0"/>
                <a:cs typeface="Arial" panose="020B0604020202020204" pitchFamily="34" charset="0"/>
              </a:endParaRPr>
            </a:p>
            <a:p>
              <a:pPr lvl="0" algn="just">
                <a:spcBef>
                  <a:spcPts val="0"/>
                </a:spcBef>
                <a:spcAft>
                  <a:spcPts val="0"/>
                </a:spcAft>
              </a:pPr>
              <a:endParaRPr lang="en-US" sz="3200" dirty="0">
                <a:latin typeface="Arial" panose="020B0604020202020204" pitchFamily="34" charset="0"/>
                <a:cs typeface="Arial" panose="020B0604020202020204" pitchFamily="34" charset="0"/>
              </a:endParaRPr>
            </a:p>
          </p:txBody>
        </p:sp>
        <p:sp>
          <p:nvSpPr>
            <p:cNvPr id="84" name="Rectangle 83">
              <a:extLst>
                <a:ext uri="{FF2B5EF4-FFF2-40B4-BE49-F238E27FC236}">
                  <a16:creationId xmlns:a16="http://schemas.microsoft.com/office/drawing/2014/main" id="{CD26DB74-3E13-E741-93A6-52086ABF397F}"/>
                </a:ext>
              </a:extLst>
            </p:cNvPr>
            <p:cNvSpPr>
              <a:spLocks/>
            </p:cNvSpPr>
            <p:nvPr/>
          </p:nvSpPr>
          <p:spPr bwMode="auto">
            <a:xfrm>
              <a:off x="576544" y="12808369"/>
              <a:ext cx="12222089" cy="1272686"/>
            </a:xfrm>
            <a:prstGeom prst="rect">
              <a:avLst/>
            </a:prstGeom>
            <a:solidFill>
              <a:schemeClr val="accent1"/>
            </a:solidFill>
            <a:ln w="12700">
              <a:noFill/>
              <a:miter lim="800000"/>
              <a:headEnd/>
              <a:tailEnd/>
            </a:ln>
          </p:spPr>
          <p:txBody>
            <a:bodyPr lIns="0" tIns="0" rIns="0" bIns="0" anchor="ctr">
              <a:prstTxWarp prst="textNoShape">
                <a:avLst/>
              </a:prstTxWarp>
            </a:bodyPr>
            <a:ls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a:lstStyle>
            <a:p>
              <a:pPr algn="ctr">
                <a:lnSpc>
                  <a:spcPct val="110000"/>
                </a:lnSpc>
                <a:tabLst>
                  <a:tab pos="201793" algn="l"/>
                  <a:tab pos="404492" algn="l"/>
                  <a:tab pos="607190" algn="l"/>
                  <a:tab pos="809888" algn="l"/>
                  <a:tab pos="1012587" algn="l"/>
                  <a:tab pos="1215286" algn="l"/>
                  <a:tab pos="1417983" algn="l"/>
                  <a:tab pos="1620682" algn="l"/>
                  <a:tab pos="1823380" algn="l"/>
                  <a:tab pos="2026078" algn="l"/>
                  <a:tab pos="2228776" algn="l"/>
                  <a:tab pos="2431475" algn="l"/>
                </a:tabLst>
              </a:pPr>
              <a:r>
                <a:rPr lang="en-US" sz="4000" b="1" dirty="0">
                  <a:solidFill>
                    <a:schemeClr val="tx1"/>
                  </a:solidFill>
                  <a:latin typeface="Verdana" pitchFamily="-108" charset="0"/>
                  <a:ea typeface="Verdana" pitchFamily="-108" charset="0"/>
                  <a:cs typeface="Verdana" pitchFamily="-108" charset="0"/>
                  <a:sym typeface="Verdana" pitchFamily="-108" charset="0"/>
                </a:rPr>
                <a:t>Dataset </a:t>
              </a:r>
            </a:p>
          </p:txBody>
        </p:sp>
      </p:grpSp>
      <p:sp>
        <p:nvSpPr>
          <p:cNvPr id="121" name="Rectangle 120">
            <a:extLst>
              <a:ext uri="{FF2B5EF4-FFF2-40B4-BE49-F238E27FC236}">
                <a16:creationId xmlns:a16="http://schemas.microsoft.com/office/drawing/2014/main" id="{365F9F17-D4B9-DB4C-8FF5-D135122BF044}"/>
              </a:ext>
            </a:extLst>
          </p:cNvPr>
          <p:cNvSpPr/>
          <p:nvPr/>
        </p:nvSpPr>
        <p:spPr>
          <a:xfrm>
            <a:off x="10777898" y="15236256"/>
            <a:ext cx="10024478" cy="430887"/>
          </a:xfrm>
          <a:prstGeom prst="rect">
            <a:avLst/>
          </a:prstGeom>
        </p:spPr>
        <p:txBody>
          <a:bodyPr wrap="square">
            <a:spAutoFit/>
          </a:bodyPr>
          <a:lstStyle/>
          <a:p>
            <a:pPr algn="just">
              <a:spcBef>
                <a:spcPts val="0"/>
              </a:spcBef>
              <a:spcAft>
                <a:spcPts val="0"/>
              </a:spcAft>
            </a:pPr>
            <a:r>
              <a:rPr lang="en-US" sz="2200" dirty="0">
                <a:solidFill>
                  <a:schemeClr val="tx1"/>
                </a:solidFill>
                <a:latin typeface="+mn-lt"/>
                <a:cs typeface="Arial" panose="020B0604020202020204" pitchFamily="34" charset="0"/>
              </a:rPr>
              <a:t>			</a:t>
            </a:r>
            <a:r>
              <a:rPr lang="en-US" sz="2200" b="1" dirty="0">
                <a:solidFill>
                  <a:schemeClr val="tx1"/>
                </a:solidFill>
                <a:latin typeface="+mn-lt"/>
                <a:cs typeface="Arial" panose="020B0604020202020204" pitchFamily="34" charset="0"/>
              </a:rPr>
              <a:t>Fig. 4: Correlation Matrix</a:t>
            </a:r>
            <a:r>
              <a:rPr lang="en-US" sz="2200" dirty="0">
                <a:solidFill>
                  <a:schemeClr val="tx1"/>
                </a:solidFill>
                <a:latin typeface="+mn-lt"/>
                <a:cs typeface="Arial" panose="020B0604020202020204" pitchFamily="34" charset="0"/>
              </a:rPr>
              <a:t>  </a:t>
            </a:r>
          </a:p>
        </p:txBody>
      </p:sp>
      <p:sp>
        <p:nvSpPr>
          <p:cNvPr id="52" name="Rectangle 98">
            <a:extLst>
              <a:ext uri="{FF2B5EF4-FFF2-40B4-BE49-F238E27FC236}">
                <a16:creationId xmlns:a16="http://schemas.microsoft.com/office/drawing/2014/main" id="{EA0D8CCA-DFE3-8D4D-B1FF-C5320F6E4324}"/>
              </a:ext>
            </a:extLst>
          </p:cNvPr>
          <p:cNvSpPr>
            <a:spLocks/>
          </p:cNvSpPr>
          <p:nvPr/>
        </p:nvSpPr>
        <p:spPr bwMode="auto">
          <a:xfrm>
            <a:off x="15431314" y="38603237"/>
            <a:ext cx="15444767" cy="2743200"/>
          </a:xfrm>
          <a:prstGeom prst="rect">
            <a:avLst/>
          </a:prstGeom>
          <a:solidFill>
            <a:schemeClr val="accent1"/>
          </a:solidFill>
          <a:ln w="12700">
            <a:noFill/>
            <a:miter lim="800000"/>
            <a:headEnd/>
            <a:tailEnd/>
          </a:ln>
        </p:spPr>
        <p:txBody>
          <a:bodyPr lIns="0" tIns="0" rIns="0" bIns="0">
            <a:prstTxWarp prst="textNoShape">
              <a:avLst/>
            </a:prstTxWarp>
          </a:bodyPr>
          <a:lstStyle/>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400" b="1" dirty="0">
                <a:solidFill>
                  <a:schemeClr val="tx1"/>
                </a:solidFill>
                <a:latin typeface="Verdana" pitchFamily="-108" charset="0"/>
                <a:ea typeface="Verdana" pitchFamily="-108" charset="0"/>
                <a:cs typeface="Verdana" pitchFamily="-108" charset="0"/>
                <a:sym typeface="Verdana" pitchFamily="-108" charset="0"/>
              </a:rPr>
              <a:t>References:</a:t>
            </a: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200" dirty="0">
                <a:solidFill>
                  <a:schemeClr val="tx1"/>
                </a:solidFill>
                <a:latin typeface="+mn-lt"/>
                <a:ea typeface="Verdana" pitchFamily="-108" charset="0"/>
                <a:cs typeface="Verdana" pitchFamily="-108" charset="0"/>
                <a:sym typeface="Verdana" pitchFamily="-108" charset="0"/>
              </a:rPr>
              <a:t>G. Fung, J. Yu, W. Lam, News sensitive stock trend prediction, Adv. </a:t>
            </a:r>
            <a:r>
              <a:rPr lang="en-US" sz="2200" dirty="0" err="1">
                <a:solidFill>
                  <a:schemeClr val="tx1"/>
                </a:solidFill>
                <a:latin typeface="+mn-lt"/>
                <a:ea typeface="Verdana" pitchFamily="-108" charset="0"/>
                <a:cs typeface="Verdana" pitchFamily="-108" charset="0"/>
                <a:sym typeface="Verdana" pitchFamily="-108" charset="0"/>
              </a:rPr>
              <a:t>Knowl</a:t>
            </a:r>
            <a:r>
              <a:rPr lang="en-US" sz="2200" dirty="0">
                <a:solidFill>
                  <a:schemeClr val="tx1"/>
                </a:solidFill>
                <a:latin typeface="+mn-lt"/>
                <a:ea typeface="Verdana" pitchFamily="-108" charset="0"/>
                <a:cs typeface="Verdana" pitchFamily="-108" charset="0"/>
                <a:sym typeface="Verdana" pitchFamily="-108" charset="0"/>
              </a:rPr>
              <a:t>. </a:t>
            </a:r>
            <a:r>
              <a:rPr lang="en-US" sz="2200" dirty="0" err="1">
                <a:solidFill>
                  <a:schemeClr val="tx1"/>
                </a:solidFill>
                <a:latin typeface="+mn-lt"/>
                <a:ea typeface="Verdana" pitchFamily="-108" charset="0"/>
                <a:cs typeface="Verdana" pitchFamily="-108" charset="0"/>
                <a:sym typeface="Verdana" pitchFamily="-108" charset="0"/>
              </a:rPr>
              <a:t>Discov</a:t>
            </a:r>
            <a:r>
              <a:rPr lang="en-US" sz="2200" dirty="0">
                <a:solidFill>
                  <a:schemeClr val="tx1"/>
                </a:solidFill>
                <a:latin typeface="+mn-lt"/>
                <a:ea typeface="Verdana" pitchFamily="-108" charset="0"/>
                <a:cs typeface="Verdana" pitchFamily="-108" charset="0"/>
                <a:sym typeface="Verdana" pitchFamily="-108" charset="0"/>
              </a:rPr>
              <a:t>. Data Min. (2002) 481–493</a:t>
            </a: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200" dirty="0">
                <a:solidFill>
                  <a:schemeClr val="tx1"/>
                </a:solidFill>
                <a:latin typeface="+mn-lt"/>
                <a:ea typeface="Verdana" pitchFamily="-108" charset="0"/>
                <a:cs typeface="Verdana" pitchFamily="-108" charset="0"/>
                <a:sym typeface="Verdana" pitchFamily="-108" charset="0"/>
              </a:rPr>
              <a:t>R Bloggers: </a:t>
            </a:r>
            <a:r>
              <a:rPr lang="en-US" sz="2000" dirty="0">
                <a:hlinkClick r:id="rId7"/>
              </a:rPr>
              <a:t>https://www.r-bloggers.com/</a:t>
            </a:r>
            <a:endParaRPr lang="en-US" sz="2200" dirty="0">
              <a:solidFill>
                <a:schemeClr val="tx1"/>
              </a:solidFill>
              <a:latin typeface="+mn-lt"/>
              <a:ea typeface="Verdana" pitchFamily="-108" charset="0"/>
              <a:cs typeface="Verdana" pitchFamily="-108" charset="0"/>
              <a:sym typeface="Verdana" pitchFamily="-108" charset="0"/>
            </a:endParaRP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200" dirty="0">
                <a:solidFill>
                  <a:schemeClr val="tx1"/>
                </a:solidFill>
                <a:latin typeface="+mn-lt"/>
                <a:ea typeface="Verdana" pitchFamily="-108" charset="0"/>
                <a:cs typeface="Verdana" pitchFamily="-108" charset="0"/>
                <a:sym typeface="Verdana" pitchFamily="-108" charset="0"/>
              </a:rPr>
              <a:t>GGPlot2 cheat sheet: </a:t>
            </a:r>
            <a:r>
              <a:rPr lang="en-US" sz="2000" dirty="0">
                <a:latin typeface="+mn-lt"/>
                <a:hlinkClick r:id="rId8"/>
              </a:rPr>
              <a:t>https://rstudio.com/wp-content/uploads/2015/03/ggplot2-cheatsheet.pdf</a:t>
            </a:r>
            <a:endParaRPr lang="en-US" sz="2000" dirty="0">
              <a:latin typeface="+mn-lt"/>
            </a:endParaRP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200" dirty="0">
                <a:solidFill>
                  <a:schemeClr val="tx1"/>
                </a:solidFill>
                <a:latin typeface="+mn-lt"/>
                <a:ea typeface="Verdana" pitchFamily="-108" charset="0"/>
                <a:cs typeface="Verdana" pitchFamily="-108" charset="0"/>
                <a:sym typeface="Verdana" pitchFamily="-108" charset="0"/>
              </a:rPr>
              <a:t>R Documentation: </a:t>
            </a:r>
            <a:r>
              <a:rPr lang="en-US" sz="2000" dirty="0">
                <a:hlinkClick r:id="rId9"/>
              </a:rPr>
              <a:t>https://www.rdocumentation.org/</a:t>
            </a:r>
            <a:endParaRPr lang="en-US" sz="2000" dirty="0"/>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200" dirty="0">
                <a:solidFill>
                  <a:schemeClr val="tx1"/>
                </a:solidFill>
                <a:latin typeface="+mn-lt"/>
                <a:ea typeface="Verdana" pitchFamily="-108" charset="0"/>
                <a:cs typeface="Verdana" pitchFamily="-108" charset="0"/>
                <a:sym typeface="Verdana" pitchFamily="-108" charset="0"/>
              </a:rPr>
              <a:t>Fig 1: </a:t>
            </a:r>
            <a:r>
              <a:rPr lang="en-US" dirty="0"/>
              <a:t>Li, X., </a:t>
            </a:r>
            <a:r>
              <a:rPr lang="en-US" dirty="0" err="1"/>
              <a:t>Xie</a:t>
            </a:r>
            <a:r>
              <a:rPr lang="en-US" dirty="0"/>
              <a:t>, H., Chen, L., Wang, J., &amp; Deng, X. (2014). News impact on stock price return via sentiment analysis. </a:t>
            </a:r>
            <a:r>
              <a:rPr lang="en-US" i="1" dirty="0" err="1"/>
              <a:t>Knowl</a:t>
            </a:r>
            <a:r>
              <a:rPr lang="en-US" i="1" dirty="0"/>
              <a:t>.-Based Syst., 69</a:t>
            </a:r>
            <a:r>
              <a:rPr lang="en-US" dirty="0"/>
              <a:t>, 14-23.</a:t>
            </a:r>
            <a:endParaRPr lang="en-US" sz="2200" dirty="0">
              <a:solidFill>
                <a:schemeClr val="tx1"/>
              </a:solidFill>
              <a:latin typeface="+mn-lt"/>
              <a:ea typeface="Verdana" pitchFamily="-108" charset="0"/>
              <a:cs typeface="Verdana" pitchFamily="-108" charset="0"/>
              <a:sym typeface="Verdana" pitchFamily="-108" charset="0"/>
            </a:endParaRPr>
          </a:p>
        </p:txBody>
      </p:sp>
      <p:sp>
        <p:nvSpPr>
          <p:cNvPr id="21" name="TextBox 20">
            <a:extLst>
              <a:ext uri="{FF2B5EF4-FFF2-40B4-BE49-F238E27FC236}">
                <a16:creationId xmlns:a16="http://schemas.microsoft.com/office/drawing/2014/main" id="{16831B7E-2D4B-274D-B4C5-624B8B81E201}"/>
              </a:ext>
            </a:extLst>
          </p:cNvPr>
          <p:cNvSpPr txBox="1"/>
          <p:nvPr/>
        </p:nvSpPr>
        <p:spPr>
          <a:xfrm>
            <a:off x="20714940" y="4956115"/>
            <a:ext cx="9666730" cy="24652903"/>
          </a:xfrm>
          <a:prstGeom prst="rect">
            <a:avLst/>
          </a:prstGeom>
          <a:noFill/>
        </p:spPr>
        <p:txBody>
          <a:bodyPr wrap="square" rtlCol="0">
            <a:spAutoFit/>
          </a:bodyPr>
          <a:lstStyle/>
          <a:p>
            <a:r>
              <a:rPr lang="en-US" sz="3200" dirty="0">
                <a:latin typeface="+mn-lt"/>
                <a:cs typeface="Arial" panose="020B0604020202020204" pitchFamily="34" charset="0"/>
              </a:rPr>
              <a:t>Modelling trend with sentiment factors using various classification algorithms.</a:t>
            </a:r>
          </a:p>
          <a:p>
            <a:endParaRPr lang="en-US" sz="3200" dirty="0">
              <a:latin typeface="Arial" panose="020B0604020202020204" pitchFamily="34" charset="0"/>
              <a:cs typeface="Arial" panose="020B0604020202020204" pitchFamily="34" charset="0"/>
            </a:endParaRPr>
          </a:p>
          <a:p>
            <a:r>
              <a:rPr lang="en-US" sz="3200" b="1" dirty="0">
                <a:latin typeface="Arial" panose="020B0604020202020204" pitchFamily="34" charset="0"/>
                <a:cs typeface="Arial" panose="020B0604020202020204" pitchFamily="34" charset="0"/>
              </a:rPr>
              <a:t>a) Logistic Regression:</a:t>
            </a:r>
          </a:p>
          <a:p>
            <a:endParaRPr lang="en-US" sz="3200" b="1" dirty="0">
              <a:latin typeface="Arial" panose="020B0604020202020204" pitchFamily="34" charset="0"/>
              <a:cs typeface="Arial" panose="020B0604020202020204" pitchFamily="34" charset="0"/>
            </a:endParaRPr>
          </a:p>
          <a:p>
            <a:endParaRPr lang="en-US" sz="3200" dirty="0">
              <a:solidFill>
                <a:schemeClr val="tx1"/>
              </a:solidFill>
              <a:latin typeface="Arial" panose="020B0604020202020204" pitchFamily="34" charset="0"/>
              <a:cs typeface="Arial" panose="020B0604020202020204" pitchFamily="34" charset="0"/>
            </a:endParaRPr>
          </a:p>
          <a:p>
            <a:endParaRPr lang="en-US" sz="3200" b="1" dirty="0">
              <a:solidFill>
                <a:srgbClr val="FF0000"/>
              </a:solidFill>
              <a:latin typeface="Arial" panose="020B0604020202020204" pitchFamily="34" charset="0"/>
              <a:cs typeface="Arial" panose="020B0604020202020204" pitchFamily="34" charset="0"/>
            </a:endParaRPr>
          </a:p>
          <a:p>
            <a:endParaRPr lang="en-US" sz="3200" b="1" dirty="0">
              <a:solidFill>
                <a:srgbClr val="FF0000"/>
              </a:solidFill>
              <a:latin typeface="Arial" panose="020B0604020202020204" pitchFamily="34" charset="0"/>
              <a:cs typeface="Arial" panose="020B0604020202020204" pitchFamily="34" charset="0"/>
            </a:endParaRPr>
          </a:p>
          <a:p>
            <a:r>
              <a:rPr lang="en-US" sz="2200" b="1" dirty="0">
                <a:latin typeface="+mn-lt"/>
                <a:cs typeface="Arial" panose="020B0604020202020204" pitchFamily="34" charset="0"/>
              </a:rPr>
              <a:t>Table 2: Confusion matrix</a:t>
            </a:r>
            <a:br>
              <a:rPr lang="en-US" sz="2200" b="1" dirty="0">
                <a:latin typeface="+mn-lt"/>
                <a:cs typeface="Arial" panose="020B0604020202020204" pitchFamily="34" charset="0"/>
              </a:rPr>
            </a:br>
            <a:r>
              <a:rPr lang="en-US" sz="2200" b="1" dirty="0">
                <a:latin typeface="+mn-lt"/>
                <a:cs typeface="Arial" panose="020B0604020202020204" pitchFamily="34" charset="0"/>
              </a:rPr>
              <a:t>for Logistic Regression</a:t>
            </a:r>
            <a:r>
              <a:rPr lang="en-US" sz="2800" i="1" dirty="0">
                <a:latin typeface="Arial" panose="020B0604020202020204" pitchFamily="34" charset="0"/>
                <a:cs typeface="Arial" panose="020B0604020202020204" pitchFamily="34" charset="0"/>
              </a:rPr>
              <a:t>	</a:t>
            </a:r>
          </a:p>
          <a:p>
            <a:br>
              <a:rPr lang="en-US" sz="2400" dirty="0"/>
            </a:br>
            <a:r>
              <a:rPr lang="en-US" sz="3200" dirty="0"/>
              <a:t>Accuracy: 90.8% </a:t>
            </a:r>
          </a:p>
          <a:p>
            <a:r>
              <a:rPr lang="en-US" sz="2400" dirty="0"/>
              <a:t>	                                     </a:t>
            </a:r>
            <a:r>
              <a:rPr lang="en-US" sz="2400" b="1" dirty="0"/>
              <a:t>Fig. 8: ROC Curve for Logistic Regression</a:t>
            </a:r>
            <a:br>
              <a:rPr lang="en-US" sz="2400" b="1" dirty="0"/>
            </a:br>
            <a:r>
              <a:rPr lang="en-US" sz="2400" b="1" dirty="0"/>
              <a:t>			</a:t>
            </a:r>
          </a:p>
          <a:p>
            <a:pPr lvl="0"/>
            <a:r>
              <a:rPr lang="en-US" sz="2400" dirty="0"/>
              <a:t>	</a:t>
            </a:r>
            <a:br>
              <a:rPr lang="en-US" sz="2400" dirty="0"/>
            </a:br>
            <a:r>
              <a:rPr lang="en-US" sz="3200" b="1" dirty="0">
                <a:latin typeface="Arial" panose="020B0604020202020204" pitchFamily="34" charset="0"/>
                <a:cs typeface="Arial" panose="020B0604020202020204" pitchFamily="34" charset="0"/>
              </a:rPr>
              <a:t>b) Random Forest:</a:t>
            </a:r>
          </a:p>
          <a:p>
            <a:endParaRPr lang="en-US" sz="2400" dirty="0"/>
          </a:p>
          <a:p>
            <a:br>
              <a:rPr lang="en-US" sz="2400" dirty="0"/>
            </a:br>
            <a:br>
              <a:rPr lang="en-US" sz="2400" dirty="0"/>
            </a:br>
            <a:br>
              <a:rPr lang="en-US" sz="2400" dirty="0"/>
            </a:br>
            <a:br>
              <a:rPr lang="en-US" sz="2400" dirty="0"/>
            </a:br>
            <a:br>
              <a:rPr lang="en-US" sz="2400" dirty="0"/>
            </a:br>
            <a:r>
              <a:rPr lang="en-US" sz="2200" b="1" dirty="0">
                <a:latin typeface="Times"/>
                <a:cs typeface="Arial" panose="020B0604020202020204" pitchFamily="34" charset="0"/>
              </a:rPr>
              <a:t>Table 3: Confusion matrix</a:t>
            </a:r>
            <a:br>
              <a:rPr lang="en-US" sz="2200" b="1" dirty="0">
                <a:latin typeface="Times"/>
                <a:cs typeface="Arial" panose="020B0604020202020204" pitchFamily="34" charset="0"/>
              </a:rPr>
            </a:br>
            <a:r>
              <a:rPr lang="en-US" sz="2200" b="1" dirty="0">
                <a:latin typeface="Times"/>
                <a:cs typeface="Arial" panose="020B0604020202020204" pitchFamily="34" charset="0"/>
              </a:rPr>
              <a:t>for Random Forest</a:t>
            </a:r>
            <a:br>
              <a:rPr lang="en-US" sz="2200" b="1" dirty="0">
                <a:latin typeface="Times"/>
                <a:cs typeface="Arial" panose="020B0604020202020204" pitchFamily="34" charset="0"/>
              </a:rPr>
            </a:br>
            <a:br>
              <a:rPr lang="en-US" sz="2200" dirty="0">
                <a:latin typeface="Times"/>
                <a:cs typeface="Arial" panose="020B0604020202020204" pitchFamily="34" charset="0"/>
              </a:rPr>
            </a:br>
            <a:br>
              <a:rPr lang="en-US" sz="2200" dirty="0">
                <a:latin typeface="Times"/>
                <a:cs typeface="Arial" panose="020B0604020202020204" pitchFamily="34" charset="0"/>
              </a:rPr>
            </a:br>
            <a:r>
              <a:rPr lang="en-US" sz="3200" dirty="0"/>
              <a:t>Accuracy: 90.78%</a:t>
            </a:r>
            <a:br>
              <a:rPr lang="en-US" sz="2200" dirty="0">
                <a:latin typeface="Times"/>
                <a:cs typeface="Arial" panose="020B0604020202020204" pitchFamily="34" charset="0"/>
              </a:rPr>
            </a:br>
            <a:r>
              <a:rPr lang="en-US" sz="2200" dirty="0">
                <a:latin typeface="Times"/>
                <a:cs typeface="Arial" panose="020B0604020202020204" pitchFamily="34" charset="0"/>
              </a:rPr>
              <a:t>			</a:t>
            </a:r>
            <a:br>
              <a:rPr lang="en-US" sz="2200" dirty="0">
                <a:latin typeface="Times"/>
                <a:cs typeface="Arial" panose="020B0604020202020204" pitchFamily="34" charset="0"/>
              </a:rPr>
            </a:br>
            <a:r>
              <a:rPr lang="en-US" sz="2200" dirty="0">
                <a:latin typeface="Times"/>
                <a:cs typeface="Arial" panose="020B0604020202020204" pitchFamily="34" charset="0"/>
              </a:rPr>
              <a:t>				</a:t>
            </a:r>
            <a:r>
              <a:rPr lang="en-US" sz="2400" dirty="0"/>
              <a:t> </a:t>
            </a:r>
            <a:r>
              <a:rPr lang="en-US" sz="2400" b="1" dirty="0"/>
              <a:t>Fig. 9: ROC Curve for Random Forest</a:t>
            </a:r>
            <a:r>
              <a:rPr lang="en-US" sz="2400" dirty="0"/>
              <a:t> </a:t>
            </a:r>
            <a:r>
              <a:rPr lang="en-US" sz="2800" i="1" dirty="0">
                <a:latin typeface="Arial" panose="020B0604020202020204" pitchFamily="34" charset="0"/>
                <a:cs typeface="Arial" panose="020B0604020202020204" pitchFamily="34" charset="0"/>
              </a:rPr>
              <a:t>	</a:t>
            </a:r>
          </a:p>
          <a:p>
            <a:endParaRPr lang="en-US" sz="2400" dirty="0"/>
          </a:p>
          <a:p>
            <a:endParaRPr lang="en-US" sz="2400" dirty="0"/>
          </a:p>
          <a:p>
            <a:r>
              <a:rPr lang="en-US" sz="3200" b="1" dirty="0">
                <a:latin typeface="Arial" panose="020B0604020202020204" pitchFamily="34" charset="0"/>
                <a:cs typeface="Arial" panose="020B0604020202020204" pitchFamily="34" charset="0"/>
              </a:rPr>
              <a:t>c) Neural Network:</a:t>
            </a:r>
          </a:p>
          <a:p>
            <a:endParaRPr lang="en-US" sz="3200" b="1" dirty="0">
              <a:latin typeface="Arial" panose="020B0604020202020204" pitchFamily="34" charset="0"/>
              <a:cs typeface="Arial" panose="020B0604020202020204" pitchFamily="34" charset="0"/>
            </a:endParaRPr>
          </a:p>
          <a:p>
            <a:r>
              <a:rPr lang="en-US" sz="3200" b="1" dirty="0">
                <a:latin typeface="Arial" panose="020B0604020202020204" pitchFamily="34" charset="0"/>
                <a:cs typeface="Arial" panose="020B0604020202020204" pitchFamily="34" charset="0"/>
              </a:rPr>
              <a:t>	</a:t>
            </a:r>
            <a:endParaRPr lang="en-US" sz="2400" dirty="0"/>
          </a:p>
          <a:p>
            <a:endParaRPr lang="en-US" sz="2400" dirty="0"/>
          </a:p>
          <a:p>
            <a:endParaRPr lang="en-US" sz="2400" dirty="0"/>
          </a:p>
          <a:p>
            <a:endParaRPr lang="en-US" sz="2400" dirty="0"/>
          </a:p>
          <a:p>
            <a:r>
              <a:rPr lang="en-US" sz="2400" b="1" dirty="0">
                <a:latin typeface="Times"/>
                <a:cs typeface="Arial" panose="020B0604020202020204" pitchFamily="34" charset="0"/>
              </a:rPr>
              <a:t>Table 4: Confusion matrix</a:t>
            </a:r>
            <a:br>
              <a:rPr lang="en-US" sz="2400" b="1" dirty="0">
                <a:latin typeface="Times"/>
                <a:cs typeface="Arial" panose="020B0604020202020204" pitchFamily="34" charset="0"/>
              </a:rPr>
            </a:br>
            <a:r>
              <a:rPr lang="en-US" sz="2400" b="1" dirty="0">
                <a:latin typeface="Times"/>
                <a:cs typeface="Arial" panose="020B0604020202020204" pitchFamily="34" charset="0"/>
              </a:rPr>
              <a:t>for Neural Network</a:t>
            </a:r>
            <a:br>
              <a:rPr lang="en-US" sz="2400" dirty="0">
                <a:latin typeface="Times"/>
                <a:cs typeface="Arial" panose="020B0604020202020204" pitchFamily="34" charset="0"/>
              </a:rPr>
            </a:br>
            <a:endParaRPr lang="en-US" sz="2400" dirty="0">
              <a:latin typeface="Times"/>
              <a:cs typeface="Arial" panose="020B0604020202020204" pitchFamily="34" charset="0"/>
            </a:endParaRPr>
          </a:p>
          <a:p>
            <a:endParaRPr lang="en-US" sz="2400" dirty="0">
              <a:latin typeface="Times"/>
              <a:cs typeface="Arial" panose="020B0604020202020204" pitchFamily="34" charset="0"/>
            </a:endParaRPr>
          </a:p>
          <a:p>
            <a:r>
              <a:rPr lang="en-US" sz="3200" dirty="0"/>
              <a:t>Accuracy: 91.49%</a:t>
            </a:r>
            <a:br>
              <a:rPr lang="en-US" sz="2200" dirty="0">
                <a:latin typeface="Times"/>
                <a:cs typeface="Arial" panose="020B0604020202020204" pitchFamily="34" charset="0"/>
              </a:rPr>
            </a:br>
            <a:endParaRPr lang="en-US" sz="2400" dirty="0"/>
          </a:p>
          <a:p>
            <a:r>
              <a:rPr lang="en-US" sz="2400" dirty="0"/>
              <a:t>				</a:t>
            </a:r>
            <a:r>
              <a:rPr lang="en-US" sz="2400" b="1" dirty="0"/>
              <a:t> Fig. 10: ROC Curve for Neural Network </a:t>
            </a:r>
          </a:p>
          <a:p>
            <a:endParaRPr lang="en-US" sz="2400" dirty="0"/>
          </a:p>
          <a:p>
            <a:endParaRPr lang="en-US" sz="2400" dirty="0"/>
          </a:p>
          <a:p>
            <a:pPr lvl="0"/>
            <a:r>
              <a:rPr lang="en-US" sz="3200" b="1" dirty="0">
                <a:latin typeface="Arial" panose="020B0604020202020204" pitchFamily="34" charset="0"/>
                <a:cs typeface="Arial" panose="020B0604020202020204" pitchFamily="34" charset="0"/>
              </a:rPr>
              <a:t>d) KNN:</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b="1" dirty="0">
                <a:latin typeface="Times"/>
                <a:cs typeface="Arial" panose="020B0604020202020204" pitchFamily="34" charset="0"/>
              </a:rPr>
              <a:t>Table 5: Confusion matrix</a:t>
            </a:r>
            <a:br>
              <a:rPr lang="en-US" sz="2400" b="1" dirty="0">
                <a:latin typeface="Times"/>
                <a:cs typeface="Arial" panose="020B0604020202020204" pitchFamily="34" charset="0"/>
              </a:rPr>
            </a:br>
            <a:r>
              <a:rPr lang="en-US" sz="2400" b="1" dirty="0">
                <a:latin typeface="Times"/>
                <a:cs typeface="Arial" panose="020B0604020202020204" pitchFamily="34" charset="0"/>
              </a:rPr>
              <a:t>for K Nearest Neighbor</a:t>
            </a:r>
            <a:endParaRPr lang="en-US" sz="2400" b="1" dirty="0"/>
          </a:p>
          <a:p>
            <a:endParaRPr lang="en-US" sz="2400" dirty="0"/>
          </a:p>
          <a:p>
            <a:endParaRPr lang="en-US" sz="2400" dirty="0"/>
          </a:p>
          <a:p>
            <a:pPr lvl="0"/>
            <a:r>
              <a:rPr lang="en-US" sz="3200" dirty="0"/>
              <a:t>Accuracy: 85.11%</a:t>
            </a:r>
            <a:br>
              <a:rPr lang="en-US" sz="2200" dirty="0">
                <a:latin typeface="Times"/>
                <a:cs typeface="Arial" panose="020B0604020202020204" pitchFamily="34" charset="0"/>
              </a:rPr>
            </a:br>
            <a:endParaRPr lang="en-US" sz="2400" dirty="0"/>
          </a:p>
          <a:p>
            <a:r>
              <a:rPr lang="en-US" sz="2400" dirty="0"/>
              <a:t>					</a:t>
            </a:r>
            <a:r>
              <a:rPr lang="en-US" sz="2400" b="1" dirty="0"/>
              <a:t>Fig. 11: ROC Curve for KNN</a:t>
            </a:r>
          </a:p>
          <a:p>
            <a:endParaRPr lang="en-US" sz="2400" dirty="0"/>
          </a:p>
        </p:txBody>
      </p:sp>
      <p:pic>
        <p:nvPicPr>
          <p:cNvPr id="76" name="Picture 75">
            <a:extLst>
              <a:ext uri="{FF2B5EF4-FFF2-40B4-BE49-F238E27FC236}">
                <a16:creationId xmlns:a16="http://schemas.microsoft.com/office/drawing/2014/main" id="{484792E5-0965-E942-B24B-339EE90BBC34}"/>
              </a:ext>
            </a:extLst>
          </p:cNvPr>
          <p:cNvPicPr>
            <a:picLocks noChangeAspect="1"/>
          </p:cNvPicPr>
          <p:nvPr/>
        </p:nvPicPr>
        <p:blipFill>
          <a:blip r:embed="rId10"/>
          <a:stretch>
            <a:fillRect/>
          </a:stretch>
        </p:blipFill>
        <p:spPr>
          <a:xfrm>
            <a:off x="26441441" y="2484438"/>
            <a:ext cx="3060700" cy="990600"/>
          </a:xfrm>
          <a:prstGeom prst="rect">
            <a:avLst/>
          </a:prstGeom>
        </p:spPr>
      </p:pic>
      <p:pic>
        <p:nvPicPr>
          <p:cNvPr id="77" name="Picture 76">
            <a:extLst>
              <a:ext uri="{FF2B5EF4-FFF2-40B4-BE49-F238E27FC236}">
                <a16:creationId xmlns:a16="http://schemas.microsoft.com/office/drawing/2014/main" id="{4AA0CC0F-F595-7A48-AF5B-EB22DBBCEC89}"/>
              </a:ext>
            </a:extLst>
          </p:cNvPr>
          <p:cNvPicPr>
            <a:picLocks noChangeAspect="1"/>
          </p:cNvPicPr>
          <p:nvPr/>
        </p:nvPicPr>
        <p:blipFill>
          <a:blip r:embed="rId11"/>
          <a:stretch>
            <a:fillRect/>
          </a:stretch>
        </p:blipFill>
        <p:spPr>
          <a:xfrm>
            <a:off x="26018343" y="814697"/>
            <a:ext cx="4249229" cy="1207167"/>
          </a:xfrm>
          <a:prstGeom prst="rect">
            <a:avLst/>
          </a:prstGeom>
        </p:spPr>
      </p:pic>
      <p:pic>
        <p:nvPicPr>
          <p:cNvPr id="78" name="Picture 77">
            <a:extLst>
              <a:ext uri="{FF2B5EF4-FFF2-40B4-BE49-F238E27FC236}">
                <a16:creationId xmlns:a16="http://schemas.microsoft.com/office/drawing/2014/main" id="{00A5E123-2C3F-CD49-BE53-0475D8649F65}"/>
              </a:ext>
            </a:extLst>
          </p:cNvPr>
          <p:cNvPicPr>
            <a:picLocks noChangeAspect="1"/>
          </p:cNvPicPr>
          <p:nvPr/>
        </p:nvPicPr>
        <p:blipFill>
          <a:blip r:embed="rId11"/>
          <a:stretch>
            <a:fillRect/>
          </a:stretch>
        </p:blipFill>
        <p:spPr>
          <a:xfrm>
            <a:off x="2464064" y="36993969"/>
            <a:ext cx="3451089" cy="980423"/>
          </a:xfrm>
          <a:prstGeom prst="rect">
            <a:avLst/>
          </a:prstGeom>
        </p:spPr>
      </p:pic>
      <p:pic>
        <p:nvPicPr>
          <p:cNvPr id="81" name="Picture 80">
            <a:extLst>
              <a:ext uri="{FF2B5EF4-FFF2-40B4-BE49-F238E27FC236}">
                <a16:creationId xmlns:a16="http://schemas.microsoft.com/office/drawing/2014/main" id="{EEC65384-A2F5-6343-B1F6-EFE730FB04B5}"/>
              </a:ext>
            </a:extLst>
          </p:cNvPr>
          <p:cNvPicPr>
            <a:picLocks noChangeAspect="1"/>
          </p:cNvPicPr>
          <p:nvPr/>
        </p:nvPicPr>
        <p:blipFill>
          <a:blip r:embed="rId10"/>
          <a:stretch>
            <a:fillRect/>
          </a:stretch>
        </p:blipFill>
        <p:spPr>
          <a:xfrm>
            <a:off x="6101152" y="37128436"/>
            <a:ext cx="2619020" cy="847650"/>
          </a:xfrm>
          <a:prstGeom prst="rect">
            <a:avLst/>
          </a:prstGeom>
        </p:spPr>
      </p:pic>
      <p:pic>
        <p:nvPicPr>
          <p:cNvPr id="93" name="Picture 92" descr="A close up of a logo&#10;&#10;Description automatically generated">
            <a:extLst>
              <a:ext uri="{FF2B5EF4-FFF2-40B4-BE49-F238E27FC236}">
                <a16:creationId xmlns:a16="http://schemas.microsoft.com/office/drawing/2014/main" id="{7715C4CA-5F86-7346-B3B9-FCA3E1001769}"/>
              </a:ext>
            </a:extLst>
          </p:cNvPr>
          <p:cNvPicPr>
            <a:picLocks noChangeAspect="1"/>
          </p:cNvPicPr>
          <p:nvPr/>
        </p:nvPicPr>
        <p:blipFill>
          <a:blip r:embed="rId12"/>
          <a:stretch>
            <a:fillRect/>
          </a:stretch>
        </p:blipFill>
        <p:spPr>
          <a:xfrm>
            <a:off x="4849009" y="1730620"/>
            <a:ext cx="4249229" cy="2134316"/>
          </a:xfrm>
          <a:prstGeom prst="rect">
            <a:avLst/>
          </a:prstGeom>
        </p:spPr>
      </p:pic>
      <p:sp>
        <p:nvSpPr>
          <p:cNvPr id="79" name="Rectangle 78">
            <a:extLst>
              <a:ext uri="{FF2B5EF4-FFF2-40B4-BE49-F238E27FC236}">
                <a16:creationId xmlns:a16="http://schemas.microsoft.com/office/drawing/2014/main" id="{9CEDEB80-B1B0-7542-B58E-25C4AEAA9B3B}"/>
              </a:ext>
            </a:extLst>
          </p:cNvPr>
          <p:cNvSpPr>
            <a:spLocks/>
          </p:cNvSpPr>
          <p:nvPr/>
        </p:nvSpPr>
        <p:spPr bwMode="auto">
          <a:xfrm>
            <a:off x="611668" y="27933719"/>
            <a:ext cx="9601201" cy="777240"/>
          </a:xfrm>
          <a:prstGeom prst="rect">
            <a:avLst/>
          </a:prstGeom>
          <a:solidFill>
            <a:schemeClr val="accent1"/>
          </a:solidFill>
          <a:ln w="12700">
            <a:noFill/>
            <a:miter lim="800000"/>
            <a:headEnd/>
            <a:tailEnd/>
          </a:ln>
        </p:spPr>
        <p:txBody>
          <a:bodyPr lIns="0" tIns="0" rIns="0" bIns="0" anchor="ctr">
            <a:prstTxWarp prst="textNoShape">
              <a:avLst/>
            </a:prstTxWarp>
          </a:bodyPr>
          <a:ls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a:lstStyle>
          <a:p>
            <a:pPr algn="ctr">
              <a:lnSpc>
                <a:spcPct val="110000"/>
              </a:lnSpc>
              <a:tabLst>
                <a:tab pos="201793" algn="l"/>
                <a:tab pos="404492" algn="l"/>
                <a:tab pos="607190" algn="l"/>
                <a:tab pos="809888" algn="l"/>
                <a:tab pos="1012587" algn="l"/>
                <a:tab pos="1215286" algn="l"/>
                <a:tab pos="1417983" algn="l"/>
                <a:tab pos="1620682" algn="l"/>
                <a:tab pos="1823380" algn="l"/>
                <a:tab pos="2026078" algn="l"/>
                <a:tab pos="2228776" algn="l"/>
                <a:tab pos="2431475" algn="l"/>
              </a:tabLst>
            </a:pPr>
            <a:r>
              <a:rPr lang="en-US" sz="4000" b="1" dirty="0">
                <a:solidFill>
                  <a:schemeClr val="tx1"/>
                </a:solidFill>
                <a:latin typeface="Verdana" pitchFamily="-108" charset="0"/>
                <a:ea typeface="Verdana" pitchFamily="-108" charset="0"/>
                <a:cs typeface="Verdana" pitchFamily="-108" charset="0"/>
                <a:sym typeface="Verdana" pitchFamily="-108" charset="0"/>
              </a:rPr>
              <a:t>Exploratory Analysis </a:t>
            </a:r>
          </a:p>
        </p:txBody>
      </p:sp>
      <p:sp>
        <p:nvSpPr>
          <p:cNvPr id="85" name="Rectangle 84">
            <a:extLst>
              <a:ext uri="{FF2B5EF4-FFF2-40B4-BE49-F238E27FC236}">
                <a16:creationId xmlns:a16="http://schemas.microsoft.com/office/drawing/2014/main" id="{05AFFE59-483D-1A49-87B9-3EB989EFDCBB}"/>
              </a:ext>
            </a:extLst>
          </p:cNvPr>
          <p:cNvSpPr/>
          <p:nvPr/>
        </p:nvSpPr>
        <p:spPr>
          <a:xfrm>
            <a:off x="607677" y="28901192"/>
            <a:ext cx="9601201" cy="9264075"/>
          </a:xfrm>
          <a:prstGeom prst="rect">
            <a:avLst/>
          </a:prstGeom>
        </p:spPr>
        <p:txBody>
          <a:bodyPr wrap="square">
            <a:spAutoFit/>
          </a:bodyPr>
          <a:lstStyle/>
          <a:p>
            <a:pPr algn="just">
              <a:spcBef>
                <a:spcPts val="0"/>
              </a:spcBef>
              <a:spcAft>
                <a:spcPts val="0"/>
              </a:spcAft>
            </a:pPr>
            <a:r>
              <a:rPr lang="en-US" sz="3200" dirty="0">
                <a:latin typeface="+mn-lt"/>
                <a:cs typeface="Arial" panose="020B0604020202020204" pitchFamily="34" charset="0"/>
              </a:rPr>
              <a:t>Univariate Analysis:</a:t>
            </a:r>
          </a:p>
          <a:p>
            <a:pPr algn="just">
              <a:spcBef>
                <a:spcPts val="0"/>
              </a:spcBef>
              <a:spcAft>
                <a:spcPts val="0"/>
              </a:spcAft>
            </a:pPr>
            <a:endParaRPr lang="en-US" sz="3200" dirty="0">
              <a:latin typeface="+mn-lt"/>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br>
              <a:rPr lang="en-US" sz="2200" dirty="0">
                <a:latin typeface="+mn-lt"/>
                <a:cs typeface="Arial" panose="020B0604020202020204" pitchFamily="34" charset="0"/>
              </a:rPr>
            </a:br>
            <a:br>
              <a:rPr lang="en-US" sz="2200" dirty="0">
                <a:latin typeface="+mn-lt"/>
                <a:cs typeface="Arial" panose="020B0604020202020204" pitchFamily="34" charset="0"/>
              </a:rPr>
            </a:br>
            <a:br>
              <a:rPr lang="en-US" sz="2200" dirty="0">
                <a:latin typeface="+mn-lt"/>
                <a:cs typeface="Arial" panose="020B0604020202020204" pitchFamily="34" charset="0"/>
              </a:rPr>
            </a:br>
            <a:br>
              <a:rPr lang="en-US" sz="2200" dirty="0">
                <a:latin typeface="+mn-lt"/>
                <a:cs typeface="Arial" panose="020B0604020202020204" pitchFamily="34" charset="0"/>
              </a:rPr>
            </a:br>
            <a:br>
              <a:rPr lang="en-US" sz="2200" dirty="0">
                <a:latin typeface="+mn-lt"/>
                <a:cs typeface="Arial" panose="020B0604020202020204" pitchFamily="34" charset="0"/>
              </a:rPr>
            </a:br>
            <a:br>
              <a:rPr lang="en-US" sz="2200" dirty="0">
                <a:latin typeface="+mn-lt"/>
                <a:cs typeface="Arial" panose="020B0604020202020204" pitchFamily="34" charset="0"/>
              </a:rPr>
            </a:br>
            <a:br>
              <a:rPr lang="en-US" sz="2200" dirty="0">
                <a:latin typeface="+mn-lt"/>
                <a:cs typeface="Arial" panose="020B0604020202020204" pitchFamily="34" charset="0"/>
              </a:rPr>
            </a:br>
            <a:br>
              <a:rPr lang="en-US" sz="2200" dirty="0">
                <a:latin typeface="+mn-lt"/>
                <a:cs typeface="Arial" panose="020B0604020202020204" pitchFamily="34" charset="0"/>
              </a:rPr>
            </a:br>
            <a:br>
              <a:rPr lang="en-US" sz="2200" dirty="0">
                <a:latin typeface="+mn-lt"/>
                <a:cs typeface="Arial" panose="020B0604020202020204" pitchFamily="34" charset="0"/>
              </a:rPr>
            </a:br>
            <a:br>
              <a:rPr lang="en-US" sz="2200" dirty="0">
                <a:latin typeface="+mn-lt"/>
                <a:cs typeface="Arial" panose="020B0604020202020204" pitchFamily="34" charset="0"/>
              </a:rPr>
            </a:br>
            <a:br>
              <a:rPr lang="en-US" sz="2200" dirty="0">
                <a:latin typeface="+mn-lt"/>
                <a:cs typeface="Arial" panose="020B0604020202020204" pitchFamily="34" charset="0"/>
              </a:rPr>
            </a:br>
            <a:br>
              <a:rPr lang="en-US" sz="2200" dirty="0">
                <a:latin typeface="+mn-lt"/>
                <a:cs typeface="Arial" panose="020B0604020202020204" pitchFamily="34" charset="0"/>
              </a:rPr>
            </a:br>
            <a:r>
              <a:rPr lang="en-US" sz="2200" dirty="0">
                <a:latin typeface="+mn-lt"/>
                <a:cs typeface="Arial" panose="020B0604020202020204" pitchFamily="34" charset="0"/>
              </a:rPr>
              <a:t>		</a:t>
            </a:r>
            <a:r>
              <a:rPr lang="en-US" sz="2200" b="1" dirty="0">
                <a:latin typeface="+mn-lt"/>
                <a:cs typeface="Arial" panose="020B0604020202020204" pitchFamily="34" charset="0"/>
              </a:rPr>
              <a:t>Fig. 2: Distributions of sentiment related variables</a:t>
            </a: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lvl="0" algn="just">
              <a:spcBef>
                <a:spcPts val="0"/>
              </a:spcBef>
              <a:spcAft>
                <a:spcPts val="0"/>
              </a:spcAft>
            </a:pPr>
            <a:endParaRPr lang="en-US" sz="2200" dirty="0">
              <a:latin typeface="Arial" panose="020B0604020202020204" pitchFamily="34" charset="0"/>
              <a:cs typeface="Arial" panose="020B0604020202020204" pitchFamily="34" charset="0"/>
            </a:endParaRPr>
          </a:p>
          <a:p>
            <a:pPr lvl="0" algn="just">
              <a:spcBef>
                <a:spcPts val="0"/>
              </a:spcBef>
              <a:spcAft>
                <a:spcPts val="0"/>
              </a:spcAft>
            </a:pPr>
            <a:endParaRPr lang="en-US" sz="3200" dirty="0">
              <a:latin typeface="Arial" panose="020B0604020202020204" pitchFamily="34" charset="0"/>
              <a:cs typeface="Arial" panose="020B0604020202020204" pitchFamily="34" charset="0"/>
            </a:endParaRPr>
          </a:p>
        </p:txBody>
      </p:sp>
      <p:pic>
        <p:nvPicPr>
          <p:cNvPr id="30" name="Picture 29">
            <a:extLst>
              <a:ext uri="{FF2B5EF4-FFF2-40B4-BE49-F238E27FC236}">
                <a16:creationId xmlns:a16="http://schemas.microsoft.com/office/drawing/2014/main" id="{D5412720-EEEB-4C48-83D2-406B001BD1D1}"/>
              </a:ext>
            </a:extLst>
          </p:cNvPr>
          <p:cNvPicPr>
            <a:picLocks noChangeAspect="1"/>
          </p:cNvPicPr>
          <p:nvPr/>
        </p:nvPicPr>
        <p:blipFill>
          <a:blip r:embed="rId13"/>
          <a:stretch>
            <a:fillRect/>
          </a:stretch>
        </p:blipFill>
        <p:spPr>
          <a:xfrm>
            <a:off x="495533" y="29662468"/>
            <a:ext cx="4025900" cy="3213100"/>
          </a:xfrm>
          <a:prstGeom prst="rect">
            <a:avLst/>
          </a:prstGeom>
        </p:spPr>
      </p:pic>
      <p:pic>
        <p:nvPicPr>
          <p:cNvPr id="32" name="Picture 31">
            <a:extLst>
              <a:ext uri="{FF2B5EF4-FFF2-40B4-BE49-F238E27FC236}">
                <a16:creationId xmlns:a16="http://schemas.microsoft.com/office/drawing/2014/main" id="{E8B2C95F-2671-A845-9F0F-4076B9ECAE74}"/>
              </a:ext>
            </a:extLst>
          </p:cNvPr>
          <p:cNvPicPr>
            <a:picLocks noChangeAspect="1"/>
          </p:cNvPicPr>
          <p:nvPr/>
        </p:nvPicPr>
        <p:blipFill>
          <a:blip r:embed="rId14"/>
          <a:stretch>
            <a:fillRect/>
          </a:stretch>
        </p:blipFill>
        <p:spPr>
          <a:xfrm>
            <a:off x="4917787" y="29660988"/>
            <a:ext cx="4025900" cy="3213100"/>
          </a:xfrm>
          <a:prstGeom prst="rect">
            <a:avLst/>
          </a:prstGeom>
        </p:spPr>
      </p:pic>
      <p:pic>
        <p:nvPicPr>
          <p:cNvPr id="33" name="Picture 32">
            <a:extLst>
              <a:ext uri="{FF2B5EF4-FFF2-40B4-BE49-F238E27FC236}">
                <a16:creationId xmlns:a16="http://schemas.microsoft.com/office/drawing/2014/main" id="{A0C198B2-0D18-8849-9CCB-FDE76B1D01C2}"/>
              </a:ext>
            </a:extLst>
          </p:cNvPr>
          <p:cNvPicPr>
            <a:picLocks noChangeAspect="1"/>
          </p:cNvPicPr>
          <p:nvPr/>
        </p:nvPicPr>
        <p:blipFill>
          <a:blip r:embed="rId15"/>
          <a:stretch>
            <a:fillRect/>
          </a:stretch>
        </p:blipFill>
        <p:spPr>
          <a:xfrm>
            <a:off x="601545" y="32927222"/>
            <a:ext cx="4025900" cy="3213100"/>
          </a:xfrm>
          <a:prstGeom prst="rect">
            <a:avLst/>
          </a:prstGeom>
        </p:spPr>
      </p:pic>
      <p:pic>
        <p:nvPicPr>
          <p:cNvPr id="34" name="Picture 33">
            <a:extLst>
              <a:ext uri="{FF2B5EF4-FFF2-40B4-BE49-F238E27FC236}">
                <a16:creationId xmlns:a16="http://schemas.microsoft.com/office/drawing/2014/main" id="{38A7F194-A87C-F74A-B4BE-462EA99A3099}"/>
              </a:ext>
            </a:extLst>
          </p:cNvPr>
          <p:cNvPicPr>
            <a:picLocks noChangeAspect="1"/>
          </p:cNvPicPr>
          <p:nvPr/>
        </p:nvPicPr>
        <p:blipFill>
          <a:blip r:embed="rId16"/>
          <a:stretch>
            <a:fillRect/>
          </a:stretch>
        </p:blipFill>
        <p:spPr>
          <a:xfrm>
            <a:off x="4942357" y="32874088"/>
            <a:ext cx="4025900" cy="3213100"/>
          </a:xfrm>
          <a:prstGeom prst="rect">
            <a:avLst/>
          </a:prstGeom>
        </p:spPr>
      </p:pic>
      <p:sp>
        <p:nvSpPr>
          <p:cNvPr id="86" name="Rectangle 85">
            <a:extLst>
              <a:ext uri="{FF2B5EF4-FFF2-40B4-BE49-F238E27FC236}">
                <a16:creationId xmlns:a16="http://schemas.microsoft.com/office/drawing/2014/main" id="{F1226806-EC18-CF46-85F5-6E351C5B8AEA}"/>
              </a:ext>
            </a:extLst>
          </p:cNvPr>
          <p:cNvSpPr>
            <a:spLocks/>
          </p:cNvSpPr>
          <p:nvPr/>
        </p:nvSpPr>
        <p:spPr bwMode="auto">
          <a:xfrm>
            <a:off x="10693581" y="3967645"/>
            <a:ext cx="9601201" cy="777240"/>
          </a:xfrm>
          <a:prstGeom prst="rect">
            <a:avLst/>
          </a:prstGeom>
          <a:solidFill>
            <a:schemeClr val="accent1"/>
          </a:solidFill>
          <a:ln w="12700">
            <a:noFill/>
            <a:miter lim="800000"/>
            <a:headEnd/>
            <a:tailEnd/>
          </a:ln>
        </p:spPr>
        <p:txBody>
          <a:bodyPr lIns="0" tIns="0" rIns="0" bIns="0" anchor="ctr">
            <a:prstTxWarp prst="textNoShape">
              <a:avLst/>
            </a:prstTxWarp>
          </a:bodyPr>
          <a:ls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a:lstStyle>
          <a:p>
            <a:pPr algn="ctr">
              <a:lnSpc>
                <a:spcPct val="110000"/>
              </a:lnSpc>
              <a:tabLst>
                <a:tab pos="201793" algn="l"/>
                <a:tab pos="404492" algn="l"/>
                <a:tab pos="607190" algn="l"/>
                <a:tab pos="809888" algn="l"/>
                <a:tab pos="1012587" algn="l"/>
                <a:tab pos="1215286" algn="l"/>
                <a:tab pos="1417983" algn="l"/>
                <a:tab pos="1620682" algn="l"/>
                <a:tab pos="1823380" algn="l"/>
                <a:tab pos="2026078" algn="l"/>
                <a:tab pos="2228776" algn="l"/>
                <a:tab pos="2431475" algn="l"/>
              </a:tabLst>
            </a:pPr>
            <a:r>
              <a:rPr lang="en-US" sz="4000" b="1" dirty="0">
                <a:solidFill>
                  <a:schemeClr val="tx1"/>
                </a:solidFill>
                <a:latin typeface="Verdana" pitchFamily="-108" charset="0"/>
                <a:ea typeface="Verdana" pitchFamily="-108" charset="0"/>
                <a:cs typeface="Verdana" pitchFamily="-108" charset="0"/>
                <a:sym typeface="Verdana" pitchFamily="-108" charset="0"/>
              </a:rPr>
              <a:t>Exploratory Analysis </a:t>
            </a:r>
          </a:p>
        </p:txBody>
      </p:sp>
      <p:sp>
        <p:nvSpPr>
          <p:cNvPr id="87" name="Rectangle 86">
            <a:extLst>
              <a:ext uri="{FF2B5EF4-FFF2-40B4-BE49-F238E27FC236}">
                <a16:creationId xmlns:a16="http://schemas.microsoft.com/office/drawing/2014/main" id="{6CB09F88-11E8-4044-A0FE-DF4AA285B8E8}"/>
              </a:ext>
            </a:extLst>
          </p:cNvPr>
          <p:cNvSpPr/>
          <p:nvPr/>
        </p:nvSpPr>
        <p:spPr>
          <a:xfrm>
            <a:off x="10693581" y="4730026"/>
            <a:ext cx="9601201" cy="7171194"/>
          </a:xfrm>
          <a:prstGeom prst="rect">
            <a:avLst/>
          </a:prstGeom>
        </p:spPr>
        <p:txBody>
          <a:bodyPr wrap="square">
            <a:spAutoFit/>
          </a:bodyPr>
          <a:lstStyle/>
          <a:p>
            <a:pPr algn="just">
              <a:spcBef>
                <a:spcPts val="0"/>
              </a:spcBef>
              <a:spcAft>
                <a:spcPts val="0"/>
              </a:spcAft>
            </a:pPr>
            <a:r>
              <a:rPr lang="en-US" sz="3200" dirty="0">
                <a:latin typeface="+mn-lt"/>
                <a:cs typeface="Arial" panose="020B0604020202020204" pitchFamily="34" charset="0"/>
              </a:rPr>
              <a:t>Bivariate Analysis on trend:</a:t>
            </a:r>
          </a:p>
          <a:p>
            <a:pPr algn="just">
              <a:spcBef>
                <a:spcPts val="0"/>
              </a:spcBef>
              <a:spcAft>
                <a:spcPts val="0"/>
              </a:spcAft>
            </a:pPr>
            <a:endParaRPr lang="en-US" sz="3200" dirty="0">
              <a:latin typeface="+mn-lt"/>
              <a:cs typeface="Arial" panose="020B0604020202020204" pitchFamily="34" charset="0"/>
            </a:endParaRPr>
          </a:p>
          <a:p>
            <a:pPr algn="just">
              <a:spcBef>
                <a:spcPts val="0"/>
              </a:spcBef>
              <a:spcAft>
                <a:spcPts val="0"/>
              </a:spcAft>
            </a:pPr>
            <a:endParaRPr lang="en-US" sz="3200" dirty="0">
              <a:latin typeface="+mn-lt"/>
              <a:cs typeface="Arial" panose="020B0604020202020204" pitchFamily="34" charset="0"/>
            </a:endParaRPr>
          </a:p>
          <a:p>
            <a:pPr algn="just">
              <a:spcBef>
                <a:spcPts val="0"/>
              </a:spcBef>
              <a:spcAft>
                <a:spcPts val="0"/>
              </a:spcAft>
            </a:pPr>
            <a:endParaRPr lang="en-US" sz="3200" dirty="0">
              <a:latin typeface="+mn-lt"/>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lvl="0" algn="just">
              <a:spcBef>
                <a:spcPts val="0"/>
              </a:spcBef>
              <a:spcAft>
                <a:spcPts val="0"/>
              </a:spcAft>
            </a:pPr>
            <a:r>
              <a:rPr lang="en-US" sz="2200" dirty="0">
                <a:latin typeface="Times"/>
                <a:cs typeface="Arial" panose="020B0604020202020204" pitchFamily="34" charset="0"/>
              </a:rPr>
              <a:t>			</a:t>
            </a:r>
            <a:r>
              <a:rPr lang="en-US" sz="2200" b="1" dirty="0">
                <a:latin typeface="+mn-lt"/>
                <a:cs typeface="Arial" panose="020B0604020202020204" pitchFamily="34" charset="0"/>
              </a:rPr>
              <a:t>Fig. 3: Box plots with trend</a:t>
            </a: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r>
              <a:rPr lang="en-US" sz="3200" b="1" dirty="0">
                <a:latin typeface="+mj-lt"/>
                <a:cs typeface="Arial" panose="020B0604020202020204" pitchFamily="34" charset="0"/>
              </a:rPr>
              <a:t>Correlation Matrix:</a:t>
            </a: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lvl="0" algn="just">
              <a:spcBef>
                <a:spcPts val="0"/>
              </a:spcBef>
              <a:spcAft>
                <a:spcPts val="0"/>
              </a:spcAft>
            </a:pPr>
            <a:endParaRPr lang="en-US" sz="2200" dirty="0">
              <a:latin typeface="Arial" panose="020B0604020202020204" pitchFamily="34" charset="0"/>
              <a:cs typeface="Arial" panose="020B0604020202020204" pitchFamily="34" charset="0"/>
            </a:endParaRPr>
          </a:p>
          <a:p>
            <a:pPr lvl="0" algn="just">
              <a:spcBef>
                <a:spcPts val="0"/>
              </a:spcBef>
              <a:spcAft>
                <a:spcPts val="0"/>
              </a:spcAft>
            </a:pPr>
            <a:endParaRPr lang="en-US" sz="3200" dirty="0">
              <a:latin typeface="Arial" panose="020B0604020202020204" pitchFamily="34" charset="0"/>
              <a:cs typeface="Arial" panose="020B0604020202020204" pitchFamily="34" charset="0"/>
            </a:endParaRPr>
          </a:p>
        </p:txBody>
      </p:sp>
      <p:grpSp>
        <p:nvGrpSpPr>
          <p:cNvPr id="58" name="Group 57">
            <a:extLst>
              <a:ext uri="{FF2B5EF4-FFF2-40B4-BE49-F238E27FC236}">
                <a16:creationId xmlns:a16="http://schemas.microsoft.com/office/drawing/2014/main" id="{C3A0C6F7-29A1-5545-9A4D-195878D56622}"/>
              </a:ext>
            </a:extLst>
          </p:cNvPr>
          <p:cNvGrpSpPr/>
          <p:nvPr/>
        </p:nvGrpSpPr>
        <p:grpSpPr>
          <a:xfrm>
            <a:off x="10776069" y="5347666"/>
            <a:ext cx="8683054" cy="3222721"/>
            <a:chOff x="10776069" y="5347666"/>
            <a:chExt cx="8683054" cy="3222721"/>
          </a:xfrm>
        </p:grpSpPr>
        <p:pic>
          <p:nvPicPr>
            <p:cNvPr id="38" name="Picture 37">
              <a:extLst>
                <a:ext uri="{FF2B5EF4-FFF2-40B4-BE49-F238E27FC236}">
                  <a16:creationId xmlns:a16="http://schemas.microsoft.com/office/drawing/2014/main" id="{438A8AB5-8036-8540-B7EB-5F27757730EF}"/>
                </a:ext>
              </a:extLst>
            </p:cNvPr>
            <p:cNvPicPr>
              <a:picLocks noChangeAspect="1"/>
            </p:cNvPicPr>
            <p:nvPr/>
          </p:nvPicPr>
          <p:blipFill>
            <a:blip r:embed="rId17"/>
            <a:stretch>
              <a:fillRect/>
            </a:stretch>
          </p:blipFill>
          <p:spPr>
            <a:xfrm>
              <a:off x="10776069" y="5347666"/>
              <a:ext cx="4025900" cy="3213100"/>
            </a:xfrm>
            <a:prstGeom prst="rect">
              <a:avLst/>
            </a:prstGeom>
          </p:spPr>
        </p:pic>
        <p:pic>
          <p:nvPicPr>
            <p:cNvPr id="41" name="Picture 40">
              <a:extLst>
                <a:ext uri="{FF2B5EF4-FFF2-40B4-BE49-F238E27FC236}">
                  <a16:creationId xmlns:a16="http://schemas.microsoft.com/office/drawing/2014/main" id="{1B90BD9D-D174-634B-8A2E-6ECD0A8103AE}"/>
                </a:ext>
              </a:extLst>
            </p:cNvPr>
            <p:cNvPicPr>
              <a:picLocks noChangeAspect="1"/>
            </p:cNvPicPr>
            <p:nvPr/>
          </p:nvPicPr>
          <p:blipFill>
            <a:blip r:embed="rId18"/>
            <a:stretch>
              <a:fillRect/>
            </a:stretch>
          </p:blipFill>
          <p:spPr>
            <a:xfrm>
              <a:off x="15433223" y="5357287"/>
              <a:ext cx="4025900" cy="3213100"/>
            </a:xfrm>
            <a:prstGeom prst="rect">
              <a:avLst/>
            </a:prstGeom>
          </p:spPr>
        </p:pic>
      </p:grpSp>
      <p:pic>
        <p:nvPicPr>
          <p:cNvPr id="53" name="Picture 52">
            <a:extLst>
              <a:ext uri="{FF2B5EF4-FFF2-40B4-BE49-F238E27FC236}">
                <a16:creationId xmlns:a16="http://schemas.microsoft.com/office/drawing/2014/main" id="{333ACB7C-D80F-EE4E-8C37-B673A9404A5E}"/>
              </a:ext>
            </a:extLst>
          </p:cNvPr>
          <p:cNvPicPr>
            <a:picLocks noChangeAspect="1"/>
          </p:cNvPicPr>
          <p:nvPr/>
        </p:nvPicPr>
        <p:blipFill>
          <a:blip r:embed="rId19"/>
          <a:stretch>
            <a:fillRect/>
          </a:stretch>
        </p:blipFill>
        <p:spPr>
          <a:xfrm>
            <a:off x="11117029" y="10030881"/>
            <a:ext cx="7725208" cy="5265440"/>
          </a:xfrm>
          <a:prstGeom prst="rect">
            <a:avLst/>
          </a:prstGeom>
        </p:spPr>
      </p:pic>
      <p:sp>
        <p:nvSpPr>
          <p:cNvPr id="92" name="Rectangle 91">
            <a:extLst>
              <a:ext uri="{FF2B5EF4-FFF2-40B4-BE49-F238E27FC236}">
                <a16:creationId xmlns:a16="http://schemas.microsoft.com/office/drawing/2014/main" id="{642F5348-ABDA-4544-9C42-2D7B9FEB0012}"/>
              </a:ext>
            </a:extLst>
          </p:cNvPr>
          <p:cNvSpPr>
            <a:spLocks/>
          </p:cNvSpPr>
          <p:nvPr/>
        </p:nvSpPr>
        <p:spPr bwMode="auto">
          <a:xfrm>
            <a:off x="10654476" y="16024215"/>
            <a:ext cx="9601201" cy="777240"/>
          </a:xfrm>
          <a:prstGeom prst="rect">
            <a:avLst/>
          </a:prstGeom>
          <a:solidFill>
            <a:schemeClr val="accent1"/>
          </a:solidFill>
          <a:ln w="12700">
            <a:noFill/>
            <a:miter lim="800000"/>
            <a:headEnd/>
            <a:tailEnd/>
          </a:ln>
        </p:spPr>
        <p:txBody>
          <a:bodyPr lIns="0" tIns="0" rIns="0" bIns="0" anchor="ctr">
            <a:prstTxWarp prst="textNoShape">
              <a:avLst/>
            </a:prstTxWarp>
          </a:bodyPr>
          <a:ls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a:lstStyle>
          <a:p>
            <a:pPr algn="ctr">
              <a:lnSpc>
                <a:spcPct val="110000"/>
              </a:lnSpc>
              <a:tabLst>
                <a:tab pos="201793" algn="l"/>
                <a:tab pos="404492" algn="l"/>
                <a:tab pos="607190" algn="l"/>
                <a:tab pos="809888" algn="l"/>
                <a:tab pos="1012587" algn="l"/>
                <a:tab pos="1215286" algn="l"/>
                <a:tab pos="1417983" algn="l"/>
                <a:tab pos="1620682" algn="l"/>
                <a:tab pos="1823380" algn="l"/>
                <a:tab pos="2026078" algn="l"/>
                <a:tab pos="2228776" algn="l"/>
                <a:tab pos="2431475" algn="l"/>
              </a:tabLst>
            </a:pPr>
            <a:r>
              <a:rPr lang="en-US" sz="4000" b="1" dirty="0">
                <a:solidFill>
                  <a:schemeClr val="tx1"/>
                </a:solidFill>
                <a:latin typeface="Verdana" pitchFamily="-108" charset="0"/>
                <a:ea typeface="Verdana" pitchFamily="-108" charset="0"/>
                <a:cs typeface="Verdana" pitchFamily="-108" charset="0"/>
                <a:sym typeface="Verdana" pitchFamily="-108" charset="0"/>
              </a:rPr>
              <a:t>Regression Analysis</a:t>
            </a:r>
          </a:p>
        </p:txBody>
      </p:sp>
      <p:sp>
        <p:nvSpPr>
          <p:cNvPr id="98" name="Rectangle 97">
            <a:extLst>
              <a:ext uri="{FF2B5EF4-FFF2-40B4-BE49-F238E27FC236}">
                <a16:creationId xmlns:a16="http://schemas.microsoft.com/office/drawing/2014/main" id="{88624405-7A17-5844-808F-CC2AB2EFC725}"/>
              </a:ext>
            </a:extLst>
          </p:cNvPr>
          <p:cNvSpPr/>
          <p:nvPr/>
        </p:nvSpPr>
        <p:spPr>
          <a:xfrm>
            <a:off x="10658639" y="16958908"/>
            <a:ext cx="9597038" cy="21390471"/>
          </a:xfrm>
          <a:prstGeom prst="rect">
            <a:avLst/>
          </a:prstGeom>
        </p:spPr>
        <p:txBody>
          <a:bodyPr wrap="square">
            <a:spAutoFit/>
          </a:bodyPr>
          <a:lstStyle/>
          <a:p>
            <a:pPr algn="just">
              <a:spcBef>
                <a:spcPts val="0"/>
              </a:spcBef>
              <a:spcAft>
                <a:spcPts val="0"/>
              </a:spcAft>
            </a:pPr>
            <a:r>
              <a:rPr lang="en-US" sz="3200" b="1" dirty="0">
                <a:latin typeface="+mn-lt"/>
                <a:cs typeface="Arial" panose="020B0604020202020204" pitchFamily="34" charset="0"/>
              </a:rPr>
              <a:t>Basic Linear Model:</a:t>
            </a:r>
            <a:r>
              <a:rPr lang="en-US" sz="3200" dirty="0">
                <a:latin typeface="Arial" panose="020B0604020202020204" pitchFamily="34" charset="0"/>
                <a:cs typeface="Arial" panose="020B0604020202020204" pitchFamily="34" charset="0"/>
              </a:rPr>
              <a:t> </a:t>
            </a:r>
            <a:r>
              <a:rPr lang="en-US" sz="3200" dirty="0">
                <a:latin typeface="+mn-lt"/>
                <a:cs typeface="Arial" panose="020B0604020202020204" pitchFamily="34" charset="0"/>
              </a:rPr>
              <a:t>Modelling Close price with sentiment factors using multiple regression model.</a:t>
            </a:r>
            <a:br>
              <a:rPr lang="en-US" sz="3200" dirty="0">
                <a:latin typeface="Arial" panose="020B0604020202020204" pitchFamily="34" charset="0"/>
                <a:cs typeface="Arial" panose="020B0604020202020204" pitchFamily="34" charset="0"/>
              </a:rPr>
            </a:b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br>
              <a:rPr lang="en-US" sz="2200" dirty="0">
                <a:latin typeface="+mn-lt"/>
                <a:cs typeface="Arial" panose="020B0604020202020204" pitchFamily="34" charset="0"/>
              </a:rPr>
            </a:br>
            <a:r>
              <a:rPr lang="en-US" sz="2200" dirty="0">
                <a:latin typeface="+mn-lt"/>
                <a:cs typeface="Arial" panose="020B0604020202020204" pitchFamily="34" charset="0"/>
              </a:rPr>
              <a:t>		</a:t>
            </a:r>
            <a:r>
              <a:rPr lang="en-US" sz="2200" b="1" dirty="0">
                <a:latin typeface="+mn-lt"/>
                <a:cs typeface="Arial" panose="020B0604020202020204" pitchFamily="34" charset="0"/>
              </a:rPr>
              <a:t>Fig. 5: Basic Linear Model Summary</a:t>
            </a: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r>
              <a:rPr lang="en-US" sz="3200" b="1" dirty="0">
                <a:latin typeface="+mn-lt"/>
                <a:cs typeface="Arial" panose="020B0604020202020204" pitchFamily="34" charset="0"/>
              </a:rPr>
              <a:t>Backward Linear Model:</a:t>
            </a:r>
            <a:r>
              <a:rPr lang="en-US" sz="3200" b="1" dirty="0">
                <a:latin typeface="Arial" panose="020B0604020202020204" pitchFamily="34" charset="0"/>
                <a:cs typeface="Arial" panose="020B0604020202020204" pitchFamily="34" charset="0"/>
              </a:rPr>
              <a:t> </a:t>
            </a:r>
            <a:r>
              <a:rPr lang="en-US" sz="3200" dirty="0">
                <a:latin typeface="Arial" panose="020B0604020202020204" pitchFamily="34" charset="0"/>
                <a:cs typeface="Arial" panose="020B0604020202020204" pitchFamily="34" charset="0"/>
              </a:rPr>
              <a:t>Modelling close price with sentiment values based on an iterative regression model:</a:t>
            </a:r>
          </a:p>
          <a:p>
            <a:pPr algn="just">
              <a:spcBef>
                <a:spcPts val="0"/>
              </a:spcBef>
              <a:spcAft>
                <a:spcPts val="0"/>
              </a:spcAft>
            </a:pPr>
            <a:r>
              <a:rPr lang="en-US" sz="3200" b="1" dirty="0">
                <a:latin typeface="Arial" panose="020B0604020202020204" pitchFamily="34" charset="0"/>
                <a:cs typeface="Arial" panose="020B0604020202020204" pitchFamily="34" charset="0"/>
              </a:rPr>
              <a:t> </a:t>
            </a: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algn="just">
              <a:spcBef>
                <a:spcPts val="0"/>
              </a:spcBef>
              <a:spcAft>
                <a:spcPts val="0"/>
              </a:spcAft>
            </a:pPr>
            <a:endParaRPr lang="en-US" sz="3200" dirty="0">
              <a:latin typeface="Arial" panose="020B0604020202020204" pitchFamily="34" charset="0"/>
              <a:cs typeface="Arial" panose="020B0604020202020204" pitchFamily="34" charset="0"/>
            </a:endParaRPr>
          </a:p>
          <a:p>
            <a:pPr lvl="0" algn="just">
              <a:spcBef>
                <a:spcPts val="0"/>
              </a:spcBef>
              <a:spcAft>
                <a:spcPts val="0"/>
              </a:spcAft>
            </a:pPr>
            <a:br>
              <a:rPr lang="en-US" sz="3200" dirty="0">
                <a:latin typeface="Arial" panose="020B0604020202020204" pitchFamily="34" charset="0"/>
                <a:cs typeface="Arial" panose="020B0604020202020204" pitchFamily="34" charset="0"/>
              </a:rPr>
            </a:br>
            <a:r>
              <a:rPr lang="en-US" sz="2200" dirty="0">
                <a:latin typeface="Times"/>
                <a:cs typeface="Arial" panose="020B0604020202020204" pitchFamily="34" charset="0"/>
              </a:rPr>
              <a:t>		</a:t>
            </a:r>
            <a:r>
              <a:rPr lang="en-US" sz="2200" b="1" dirty="0">
                <a:latin typeface="Times"/>
                <a:cs typeface="Arial" panose="020B0604020202020204" pitchFamily="34" charset="0"/>
              </a:rPr>
              <a:t>Fig. 6: Backward Linear Model Summary</a:t>
            </a:r>
          </a:p>
          <a:p>
            <a:pPr algn="just">
              <a:spcBef>
                <a:spcPts val="0"/>
              </a:spcBef>
              <a:spcAft>
                <a:spcPts val="0"/>
              </a:spcAft>
            </a:pPr>
            <a:br>
              <a:rPr lang="en-US" sz="3200" dirty="0">
                <a:latin typeface="+mn-lt"/>
                <a:cs typeface="Arial" panose="020B0604020202020204" pitchFamily="34" charset="0"/>
              </a:rPr>
            </a:br>
            <a:r>
              <a:rPr lang="en-US" sz="3200" dirty="0">
                <a:latin typeface="+mn-lt"/>
                <a:cs typeface="Arial" panose="020B0604020202020204" pitchFamily="34" charset="0"/>
              </a:rPr>
              <a:t>VIF for Backward Model</a:t>
            </a:r>
          </a:p>
          <a:p>
            <a:pPr algn="just">
              <a:spcBef>
                <a:spcPts val="0"/>
              </a:spcBef>
              <a:spcAft>
                <a:spcPts val="0"/>
              </a:spcAft>
            </a:pPr>
            <a:br>
              <a:rPr lang="en-US" sz="2200" dirty="0">
                <a:latin typeface="Arial" panose="020B0604020202020204" pitchFamily="34" charset="0"/>
                <a:cs typeface="Arial" panose="020B0604020202020204" pitchFamily="34" charset="0"/>
              </a:rPr>
            </a:br>
            <a:br>
              <a:rPr lang="en-US" sz="2200" dirty="0">
                <a:latin typeface="Arial" panose="020B0604020202020204" pitchFamily="34" charset="0"/>
                <a:cs typeface="Arial" panose="020B0604020202020204" pitchFamily="34" charset="0"/>
              </a:rPr>
            </a:br>
            <a:br>
              <a:rPr lang="en-US" sz="2200" dirty="0">
                <a:latin typeface="Arial" panose="020B0604020202020204" pitchFamily="34" charset="0"/>
                <a:cs typeface="Arial" panose="020B0604020202020204" pitchFamily="34" charset="0"/>
              </a:rPr>
            </a:br>
            <a:br>
              <a:rPr lang="en-US" sz="2200" dirty="0">
                <a:latin typeface="Arial" panose="020B0604020202020204" pitchFamily="34" charset="0"/>
                <a:cs typeface="Arial" panose="020B0604020202020204" pitchFamily="34" charset="0"/>
              </a:rPr>
            </a:br>
            <a:br>
              <a:rPr lang="en-US" sz="2200" dirty="0">
                <a:latin typeface="Arial" panose="020B0604020202020204" pitchFamily="34" charset="0"/>
                <a:cs typeface="Arial" panose="020B0604020202020204" pitchFamily="34" charset="0"/>
              </a:rPr>
            </a:br>
            <a:br>
              <a:rPr lang="en-US" sz="2200" dirty="0">
                <a:latin typeface="Arial" panose="020B0604020202020204" pitchFamily="34" charset="0"/>
                <a:cs typeface="Arial" panose="020B0604020202020204" pitchFamily="34" charset="0"/>
              </a:rPr>
            </a:br>
            <a:br>
              <a:rPr lang="en-US" sz="2200" dirty="0">
                <a:latin typeface="Arial" panose="020B0604020202020204" pitchFamily="34" charset="0"/>
                <a:cs typeface="Arial" panose="020B0604020202020204" pitchFamily="34" charset="0"/>
              </a:rPr>
            </a:br>
            <a:br>
              <a:rPr lang="en-US" sz="2200"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rPr>
              <a:t> 		</a:t>
            </a:r>
            <a:r>
              <a:rPr lang="en-US" sz="2200" b="1" dirty="0">
                <a:cs typeface="Arial" panose="020B0604020202020204" pitchFamily="34" charset="0"/>
              </a:rPr>
              <a:t>Fig. 7: VIF Values for Backward Regression</a:t>
            </a:r>
          </a:p>
          <a:p>
            <a:pPr>
              <a:spcBef>
                <a:spcPts val="0"/>
              </a:spcBef>
              <a:spcAft>
                <a:spcPts val="0"/>
              </a:spcAft>
            </a:pPr>
            <a:br>
              <a:rPr lang="en-US" sz="3200" dirty="0">
                <a:latin typeface="Arial" panose="020B0604020202020204" pitchFamily="34" charset="0"/>
                <a:cs typeface="Arial" panose="020B0604020202020204" pitchFamily="34" charset="0"/>
              </a:rPr>
            </a:br>
            <a:r>
              <a:rPr lang="en-US" sz="3200" dirty="0">
                <a:latin typeface="+mn-lt"/>
                <a:cs typeface="Arial" panose="020B0604020202020204" pitchFamily="34" charset="0"/>
              </a:rPr>
              <a:t>VIF values close to 1 indicate removal of multi-collinearity in the dataset.</a:t>
            </a:r>
          </a:p>
        </p:txBody>
      </p:sp>
      <p:pic>
        <p:nvPicPr>
          <p:cNvPr id="59" name="Picture 58">
            <a:extLst>
              <a:ext uri="{FF2B5EF4-FFF2-40B4-BE49-F238E27FC236}">
                <a16:creationId xmlns:a16="http://schemas.microsoft.com/office/drawing/2014/main" id="{54A323E7-47F1-1040-9FEE-14AB84859D5A}"/>
              </a:ext>
            </a:extLst>
          </p:cNvPr>
          <p:cNvPicPr>
            <a:picLocks noChangeAspect="1"/>
          </p:cNvPicPr>
          <p:nvPr/>
        </p:nvPicPr>
        <p:blipFill>
          <a:blip r:embed="rId20"/>
          <a:stretch>
            <a:fillRect/>
          </a:stretch>
        </p:blipFill>
        <p:spPr>
          <a:xfrm>
            <a:off x="10776069" y="18105437"/>
            <a:ext cx="9479608" cy="6891571"/>
          </a:xfrm>
          <a:prstGeom prst="rect">
            <a:avLst/>
          </a:prstGeom>
        </p:spPr>
      </p:pic>
      <p:pic>
        <p:nvPicPr>
          <p:cNvPr id="60" name="Picture 59">
            <a:extLst>
              <a:ext uri="{FF2B5EF4-FFF2-40B4-BE49-F238E27FC236}">
                <a16:creationId xmlns:a16="http://schemas.microsoft.com/office/drawing/2014/main" id="{A01F04D8-54EE-064F-AF9D-DA4ED4CADD83}"/>
              </a:ext>
            </a:extLst>
          </p:cNvPr>
          <p:cNvPicPr>
            <a:picLocks noChangeAspect="1"/>
          </p:cNvPicPr>
          <p:nvPr/>
        </p:nvPicPr>
        <p:blipFill>
          <a:blip r:embed="rId21"/>
          <a:stretch>
            <a:fillRect/>
          </a:stretch>
        </p:blipFill>
        <p:spPr>
          <a:xfrm>
            <a:off x="10776069" y="27425125"/>
            <a:ext cx="9093200" cy="4826000"/>
          </a:xfrm>
          <a:prstGeom prst="rect">
            <a:avLst/>
          </a:prstGeom>
        </p:spPr>
      </p:pic>
      <p:pic>
        <p:nvPicPr>
          <p:cNvPr id="61" name="Picture 60">
            <a:extLst>
              <a:ext uri="{FF2B5EF4-FFF2-40B4-BE49-F238E27FC236}">
                <a16:creationId xmlns:a16="http://schemas.microsoft.com/office/drawing/2014/main" id="{3414D507-41F5-F94C-AEA1-14D5BA656B18}"/>
              </a:ext>
            </a:extLst>
          </p:cNvPr>
          <p:cNvPicPr>
            <a:picLocks noChangeAspect="1"/>
          </p:cNvPicPr>
          <p:nvPr/>
        </p:nvPicPr>
        <p:blipFill>
          <a:blip r:embed="rId22"/>
          <a:stretch>
            <a:fillRect/>
          </a:stretch>
        </p:blipFill>
        <p:spPr>
          <a:xfrm>
            <a:off x="10733272" y="33642092"/>
            <a:ext cx="7213600" cy="2654300"/>
          </a:xfrm>
          <a:prstGeom prst="rect">
            <a:avLst/>
          </a:prstGeom>
        </p:spPr>
      </p:pic>
      <p:sp>
        <p:nvSpPr>
          <p:cNvPr id="99" name="Rectangle 98">
            <a:extLst>
              <a:ext uri="{FF2B5EF4-FFF2-40B4-BE49-F238E27FC236}">
                <a16:creationId xmlns:a16="http://schemas.microsoft.com/office/drawing/2014/main" id="{06F4B86D-1BA7-634D-9F22-8E0D671730EB}"/>
              </a:ext>
            </a:extLst>
          </p:cNvPr>
          <p:cNvSpPr>
            <a:spLocks/>
          </p:cNvSpPr>
          <p:nvPr/>
        </p:nvSpPr>
        <p:spPr bwMode="auto">
          <a:xfrm>
            <a:off x="20747704" y="3925861"/>
            <a:ext cx="9601201" cy="777240"/>
          </a:xfrm>
          <a:prstGeom prst="rect">
            <a:avLst/>
          </a:prstGeom>
          <a:solidFill>
            <a:schemeClr val="accent1"/>
          </a:solidFill>
          <a:ln w="12700">
            <a:noFill/>
            <a:miter lim="800000"/>
            <a:headEnd/>
            <a:tailEnd/>
          </a:ln>
        </p:spPr>
        <p:txBody>
          <a:bodyPr lIns="0" tIns="0" rIns="0" bIns="0" anchor="ctr">
            <a:prstTxWarp prst="textNoShape">
              <a:avLst/>
            </a:prstTxWarp>
          </a:bodyPr>
          <a:ls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a:lstStyle>
          <a:p>
            <a:pPr algn="ctr">
              <a:lnSpc>
                <a:spcPct val="110000"/>
              </a:lnSpc>
              <a:tabLst>
                <a:tab pos="201793" algn="l"/>
                <a:tab pos="404492" algn="l"/>
                <a:tab pos="607190" algn="l"/>
                <a:tab pos="809888" algn="l"/>
                <a:tab pos="1012587" algn="l"/>
                <a:tab pos="1215286" algn="l"/>
                <a:tab pos="1417983" algn="l"/>
                <a:tab pos="1620682" algn="l"/>
                <a:tab pos="1823380" algn="l"/>
                <a:tab pos="2026078" algn="l"/>
                <a:tab pos="2228776" algn="l"/>
                <a:tab pos="2431475" algn="l"/>
              </a:tabLst>
            </a:pPr>
            <a:r>
              <a:rPr lang="en-US" sz="4000" b="1" dirty="0">
                <a:solidFill>
                  <a:schemeClr val="tx1"/>
                </a:solidFill>
                <a:latin typeface="Verdana" pitchFamily="-108" charset="0"/>
                <a:ea typeface="Verdana" pitchFamily="-108" charset="0"/>
                <a:cs typeface="Verdana" pitchFamily="-108" charset="0"/>
                <a:sym typeface="Verdana" pitchFamily="-108" charset="0"/>
              </a:rPr>
              <a:t>Classification Analysis </a:t>
            </a:r>
          </a:p>
        </p:txBody>
      </p:sp>
      <p:pic>
        <p:nvPicPr>
          <p:cNvPr id="100" name="Picture 99" descr="C:\Users\aradh\Desktop\mtp\auc.png">
            <a:extLst>
              <a:ext uri="{FF2B5EF4-FFF2-40B4-BE49-F238E27FC236}">
                <a16:creationId xmlns:a16="http://schemas.microsoft.com/office/drawing/2014/main" id="{D7FA3D7D-7D32-4640-B22C-A1D0DE83C672}"/>
              </a:ext>
            </a:extLst>
          </p:cNvPr>
          <p:cNvPicPr/>
          <p:nvPr/>
        </p:nvPicPr>
        <p:blipFill>
          <a:blip r:embed="rId23">
            <a:extLst>
              <a:ext uri="{28A0092B-C50C-407E-A947-70E740481C1C}">
                <a14:useLocalDpi xmlns:a14="http://schemas.microsoft.com/office/drawing/2010/main" val="0"/>
              </a:ext>
            </a:extLst>
          </a:blip>
          <a:srcRect/>
          <a:stretch>
            <a:fillRect/>
          </a:stretch>
        </p:blipFill>
        <p:spPr bwMode="auto">
          <a:xfrm>
            <a:off x="24286264" y="7332861"/>
            <a:ext cx="5915025" cy="2971800"/>
          </a:xfrm>
          <a:prstGeom prst="rect">
            <a:avLst/>
          </a:prstGeom>
          <a:ln w="3175" cap="sq">
            <a:solidFill>
              <a:srgbClr val="000000"/>
            </a:solidFill>
            <a:prstDash val="solid"/>
            <a:miter lim="800000"/>
          </a:ln>
          <a:effectLst/>
        </p:spPr>
      </p:pic>
      <p:pic>
        <p:nvPicPr>
          <p:cNvPr id="101" name="Picture 100" descr="C:\Users\Ashutosh\Desktop\Capture.JPG">
            <a:extLst>
              <a:ext uri="{FF2B5EF4-FFF2-40B4-BE49-F238E27FC236}">
                <a16:creationId xmlns:a16="http://schemas.microsoft.com/office/drawing/2014/main" id="{FA4FECC1-0CB8-2144-BF02-4CA68A86DF96}"/>
              </a:ext>
            </a:extLst>
          </p:cNvPr>
          <p:cNvPicPr/>
          <p:nvPr/>
        </p:nvPicPr>
        <p:blipFill>
          <a:blip r:embed="rId24">
            <a:extLst>
              <a:ext uri="{28A0092B-C50C-407E-A947-70E740481C1C}">
                <a14:useLocalDpi xmlns:a14="http://schemas.microsoft.com/office/drawing/2010/main" val="0"/>
              </a:ext>
            </a:extLst>
          </a:blip>
          <a:srcRect/>
          <a:stretch>
            <a:fillRect/>
          </a:stretch>
        </p:blipFill>
        <p:spPr bwMode="auto">
          <a:xfrm>
            <a:off x="21361908" y="7332861"/>
            <a:ext cx="1791789" cy="1518920"/>
          </a:xfrm>
          <a:prstGeom prst="rect">
            <a:avLst/>
          </a:prstGeom>
          <a:noFill/>
          <a:ln>
            <a:noFill/>
          </a:ln>
        </p:spPr>
      </p:pic>
      <p:pic>
        <p:nvPicPr>
          <p:cNvPr id="102" name="Picture 101">
            <a:extLst>
              <a:ext uri="{FF2B5EF4-FFF2-40B4-BE49-F238E27FC236}">
                <a16:creationId xmlns:a16="http://schemas.microsoft.com/office/drawing/2014/main" id="{915E1301-59FD-F343-A21B-17CCD4D8EF2A}"/>
              </a:ext>
            </a:extLst>
          </p:cNvPr>
          <p:cNvPicPr/>
          <p:nvPr/>
        </p:nvPicPr>
        <p:blipFill>
          <a:blip r:embed="rId25"/>
          <a:stretch>
            <a:fillRect/>
          </a:stretch>
        </p:blipFill>
        <p:spPr>
          <a:xfrm>
            <a:off x="24286264" y="12695204"/>
            <a:ext cx="5715000" cy="3657600"/>
          </a:xfrm>
          <a:prstGeom prst="rect">
            <a:avLst/>
          </a:prstGeom>
          <a:ln w="3175" cap="sq">
            <a:solidFill>
              <a:srgbClr val="000000"/>
            </a:solidFill>
            <a:prstDash val="solid"/>
            <a:miter lim="800000"/>
          </a:ln>
          <a:effectLst/>
        </p:spPr>
      </p:pic>
      <p:pic>
        <p:nvPicPr>
          <p:cNvPr id="103" name="Picture 102" descr="C:\Users\Ashutosh\Desktop\Capture.JPG">
            <a:extLst>
              <a:ext uri="{FF2B5EF4-FFF2-40B4-BE49-F238E27FC236}">
                <a16:creationId xmlns:a16="http://schemas.microsoft.com/office/drawing/2014/main" id="{1A7B6636-5B68-8A46-A99B-249B38BEE3CA}"/>
              </a:ext>
            </a:extLst>
          </p:cNvPr>
          <p:cNvPicPr/>
          <p:nvPr/>
        </p:nvPicPr>
        <p:blipFill>
          <a:blip r:embed="rId26">
            <a:extLst>
              <a:ext uri="{28A0092B-C50C-407E-A947-70E740481C1C}">
                <a14:useLocalDpi xmlns:a14="http://schemas.microsoft.com/office/drawing/2010/main" val="0"/>
              </a:ext>
            </a:extLst>
          </a:blip>
          <a:srcRect/>
          <a:stretch>
            <a:fillRect/>
          </a:stretch>
        </p:blipFill>
        <p:spPr bwMode="auto">
          <a:xfrm>
            <a:off x="21384861" y="12714287"/>
            <a:ext cx="2057399" cy="1518920"/>
          </a:xfrm>
          <a:prstGeom prst="rect">
            <a:avLst/>
          </a:prstGeom>
          <a:noFill/>
          <a:ln>
            <a:noFill/>
          </a:ln>
        </p:spPr>
      </p:pic>
      <p:pic>
        <p:nvPicPr>
          <p:cNvPr id="104" name="Picture 103">
            <a:extLst>
              <a:ext uri="{FF2B5EF4-FFF2-40B4-BE49-F238E27FC236}">
                <a16:creationId xmlns:a16="http://schemas.microsoft.com/office/drawing/2014/main" id="{9141CC96-2DA3-244E-9960-F03B02792372}"/>
              </a:ext>
            </a:extLst>
          </p:cNvPr>
          <p:cNvPicPr/>
          <p:nvPr/>
        </p:nvPicPr>
        <p:blipFill>
          <a:blip r:embed="rId27"/>
          <a:stretch>
            <a:fillRect/>
          </a:stretch>
        </p:blipFill>
        <p:spPr>
          <a:xfrm>
            <a:off x="24286264" y="18622955"/>
            <a:ext cx="5652135" cy="3735070"/>
          </a:xfrm>
          <a:prstGeom prst="rect">
            <a:avLst/>
          </a:prstGeom>
          <a:ln w="3175" cap="sq">
            <a:solidFill>
              <a:srgbClr val="000000"/>
            </a:solidFill>
            <a:prstDash val="solid"/>
            <a:miter lim="800000"/>
          </a:ln>
          <a:effectLst/>
        </p:spPr>
      </p:pic>
      <p:pic>
        <p:nvPicPr>
          <p:cNvPr id="105" name="Picture 104" descr="C:\Users\Ashutosh\Desktop\Capture.JPG">
            <a:extLst>
              <a:ext uri="{FF2B5EF4-FFF2-40B4-BE49-F238E27FC236}">
                <a16:creationId xmlns:a16="http://schemas.microsoft.com/office/drawing/2014/main" id="{D4D11A18-7755-2A4A-AE29-7BC8BC9049FB}"/>
              </a:ext>
            </a:extLst>
          </p:cNvPr>
          <p:cNvPicPr/>
          <p:nvPr/>
        </p:nvPicPr>
        <p:blipFill>
          <a:blip r:embed="rId28">
            <a:extLst>
              <a:ext uri="{28A0092B-C50C-407E-A947-70E740481C1C}">
                <a14:useLocalDpi xmlns:a14="http://schemas.microsoft.com/office/drawing/2010/main" val="0"/>
              </a:ext>
            </a:extLst>
          </a:blip>
          <a:srcRect/>
          <a:stretch>
            <a:fillRect/>
          </a:stretch>
        </p:blipFill>
        <p:spPr bwMode="auto">
          <a:xfrm>
            <a:off x="21248969" y="18536188"/>
            <a:ext cx="2100943" cy="1518920"/>
          </a:xfrm>
          <a:prstGeom prst="rect">
            <a:avLst/>
          </a:prstGeom>
          <a:noFill/>
          <a:ln>
            <a:noFill/>
          </a:ln>
        </p:spPr>
      </p:pic>
      <p:sp>
        <p:nvSpPr>
          <p:cNvPr id="106" name="Rectangle 105">
            <a:extLst>
              <a:ext uri="{FF2B5EF4-FFF2-40B4-BE49-F238E27FC236}">
                <a16:creationId xmlns:a16="http://schemas.microsoft.com/office/drawing/2014/main" id="{847F39A4-FD40-5F4E-95D9-0C0ADFE1E7FA}"/>
              </a:ext>
            </a:extLst>
          </p:cNvPr>
          <p:cNvSpPr>
            <a:spLocks/>
          </p:cNvSpPr>
          <p:nvPr/>
        </p:nvSpPr>
        <p:spPr bwMode="auto">
          <a:xfrm>
            <a:off x="20747190" y="29431807"/>
            <a:ext cx="9601201" cy="777240"/>
          </a:xfrm>
          <a:prstGeom prst="rect">
            <a:avLst/>
          </a:prstGeom>
          <a:solidFill>
            <a:schemeClr val="accent1"/>
          </a:solidFill>
          <a:ln w="12700">
            <a:noFill/>
            <a:miter lim="800000"/>
            <a:headEnd/>
            <a:tailEnd/>
          </a:ln>
        </p:spPr>
        <p:txBody>
          <a:bodyPr lIns="0" tIns="0" rIns="0" bIns="0" anchor="ctr">
            <a:prstTxWarp prst="textNoShape">
              <a:avLst/>
            </a:prstTxWarp>
          </a:bodyPr>
          <a:ls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a:lstStyle>
          <a:p>
            <a:pPr algn="ctr">
              <a:lnSpc>
                <a:spcPct val="110000"/>
              </a:lnSpc>
              <a:tabLst>
                <a:tab pos="201793" algn="l"/>
                <a:tab pos="404492" algn="l"/>
                <a:tab pos="607190" algn="l"/>
                <a:tab pos="809888" algn="l"/>
                <a:tab pos="1012587" algn="l"/>
                <a:tab pos="1215286" algn="l"/>
                <a:tab pos="1417983" algn="l"/>
                <a:tab pos="1620682" algn="l"/>
                <a:tab pos="1823380" algn="l"/>
                <a:tab pos="2026078" algn="l"/>
                <a:tab pos="2228776" algn="l"/>
                <a:tab pos="2431475" algn="l"/>
              </a:tabLst>
            </a:pPr>
            <a:r>
              <a:rPr lang="en-US" sz="4000" b="1" dirty="0">
                <a:solidFill>
                  <a:schemeClr val="tx1"/>
                </a:solidFill>
                <a:latin typeface="Verdana" pitchFamily="-108" charset="0"/>
                <a:ea typeface="Verdana" pitchFamily="-108" charset="0"/>
                <a:cs typeface="Verdana" pitchFamily="-108" charset="0"/>
                <a:sym typeface="Verdana" pitchFamily="-108" charset="0"/>
              </a:rPr>
              <a:t>Results &amp; Conclusion</a:t>
            </a:r>
          </a:p>
        </p:txBody>
      </p:sp>
      <p:pic>
        <p:nvPicPr>
          <p:cNvPr id="107" name="Picture 106">
            <a:extLst>
              <a:ext uri="{FF2B5EF4-FFF2-40B4-BE49-F238E27FC236}">
                <a16:creationId xmlns:a16="http://schemas.microsoft.com/office/drawing/2014/main" id="{9282A665-E8BC-6140-A028-5D74FED1F419}"/>
              </a:ext>
            </a:extLst>
          </p:cNvPr>
          <p:cNvPicPr/>
          <p:nvPr/>
        </p:nvPicPr>
        <p:blipFill>
          <a:blip r:embed="rId29"/>
          <a:stretch>
            <a:fillRect/>
          </a:stretch>
        </p:blipFill>
        <p:spPr>
          <a:xfrm>
            <a:off x="24375233" y="24465543"/>
            <a:ext cx="5641975" cy="4094480"/>
          </a:xfrm>
          <a:prstGeom prst="rect">
            <a:avLst/>
          </a:prstGeom>
          <a:ln w="3175" cap="sq">
            <a:solidFill>
              <a:schemeClr val="tx1"/>
            </a:solidFill>
            <a:prstDash val="solid"/>
            <a:miter lim="800000"/>
          </a:ln>
          <a:effectLst/>
        </p:spPr>
      </p:pic>
      <p:pic>
        <p:nvPicPr>
          <p:cNvPr id="108" name="Picture 107" descr="C:\Users\Ashutosh\Desktop\Capture.JPG">
            <a:extLst>
              <a:ext uri="{FF2B5EF4-FFF2-40B4-BE49-F238E27FC236}">
                <a16:creationId xmlns:a16="http://schemas.microsoft.com/office/drawing/2014/main" id="{3B5E83F3-F07B-714C-A0EF-CBDCACF806BB}"/>
              </a:ext>
            </a:extLst>
          </p:cNvPr>
          <p:cNvPicPr/>
          <p:nvPr/>
        </p:nvPicPr>
        <p:blipFill>
          <a:blip r:embed="rId30">
            <a:extLst>
              <a:ext uri="{28A0092B-C50C-407E-A947-70E740481C1C}">
                <a14:useLocalDpi xmlns:a14="http://schemas.microsoft.com/office/drawing/2010/main" val="0"/>
              </a:ext>
            </a:extLst>
          </a:blip>
          <a:srcRect/>
          <a:stretch>
            <a:fillRect/>
          </a:stretch>
        </p:blipFill>
        <p:spPr bwMode="auto">
          <a:xfrm>
            <a:off x="21346940" y="24670518"/>
            <a:ext cx="1905000" cy="1518920"/>
          </a:xfrm>
          <a:prstGeom prst="rect">
            <a:avLst/>
          </a:prstGeom>
          <a:noFill/>
          <a:ln>
            <a:noFill/>
          </a:ln>
        </p:spPr>
      </p:pic>
      <p:sp>
        <p:nvSpPr>
          <p:cNvPr id="109" name="Rectangle 108">
            <a:extLst>
              <a:ext uri="{FF2B5EF4-FFF2-40B4-BE49-F238E27FC236}">
                <a16:creationId xmlns:a16="http://schemas.microsoft.com/office/drawing/2014/main" id="{95381014-99B0-1847-A48D-7697C251CF8A}"/>
              </a:ext>
            </a:extLst>
          </p:cNvPr>
          <p:cNvSpPr/>
          <p:nvPr/>
        </p:nvSpPr>
        <p:spPr>
          <a:xfrm>
            <a:off x="20779440" y="30229812"/>
            <a:ext cx="9601201" cy="9448740"/>
          </a:xfrm>
          <a:prstGeom prst="rect">
            <a:avLst/>
          </a:prstGeom>
        </p:spPr>
        <p:txBody>
          <a:bodyPr wrap="square">
            <a:spAutoFit/>
          </a:bodyPr>
          <a:lstStyle/>
          <a:p>
            <a:pPr marL="457200" indent="-457200" algn="just">
              <a:spcBef>
                <a:spcPts val="0"/>
              </a:spcBef>
              <a:spcAft>
                <a:spcPts val="0"/>
              </a:spcAft>
              <a:buFont typeface="Arial" panose="020B0604020202020204" pitchFamily="34" charset="0"/>
              <a:buChar char="•"/>
            </a:pPr>
            <a:r>
              <a:rPr lang="en-US" sz="3200" dirty="0">
                <a:latin typeface="+mn-lt"/>
                <a:cs typeface="Arial" panose="020B0604020202020204" pitchFamily="34" charset="0"/>
              </a:rPr>
              <a:t>Dataset features like news sentiment score, twitter sentiment etc. are significant as implied by backward selection model</a:t>
            </a:r>
          </a:p>
          <a:p>
            <a:pPr marL="457200" indent="-457200" algn="just">
              <a:spcBef>
                <a:spcPts val="0"/>
              </a:spcBef>
              <a:spcAft>
                <a:spcPts val="0"/>
              </a:spcAft>
              <a:buFont typeface="Arial" panose="020B0604020202020204" pitchFamily="34" charset="0"/>
              <a:buChar char="•"/>
            </a:pPr>
            <a:r>
              <a:rPr lang="en-US" sz="3200" dirty="0">
                <a:latin typeface="+mn-lt"/>
                <a:cs typeface="Arial" panose="020B0604020202020204" pitchFamily="34" charset="0"/>
              </a:rPr>
              <a:t>For the classification task, Neural Network turned out to be the best model with highest AUC (0.9149)</a:t>
            </a:r>
          </a:p>
          <a:p>
            <a:pPr marL="457200" indent="-457200" algn="just">
              <a:spcBef>
                <a:spcPts val="0"/>
              </a:spcBef>
              <a:spcAft>
                <a:spcPts val="0"/>
              </a:spcAft>
              <a:buFont typeface="Arial" panose="020B0604020202020204" pitchFamily="34" charset="0"/>
              <a:buChar char="•"/>
            </a:pPr>
            <a:r>
              <a:rPr lang="en-US" sz="3200" dirty="0">
                <a:latin typeface="+mn-lt"/>
                <a:cs typeface="Arial" panose="020B0604020202020204" pitchFamily="34" charset="0"/>
              </a:rPr>
              <a:t>For the regression task, Backward Selection model performed better than basic regression with RMSE value of 50.06</a:t>
            </a:r>
          </a:p>
          <a:p>
            <a:pPr marL="457200" indent="-457200" algn="just">
              <a:spcBef>
                <a:spcPts val="0"/>
              </a:spcBef>
              <a:spcAft>
                <a:spcPts val="0"/>
              </a:spcAft>
              <a:buFont typeface="Arial" panose="020B0604020202020204" pitchFamily="34" charset="0"/>
              <a:buChar char="•"/>
            </a:pPr>
            <a:endParaRPr lang="en-US" sz="3200" dirty="0">
              <a:latin typeface="+mn-lt"/>
              <a:cs typeface="Arial" panose="020B0604020202020204" pitchFamily="34" charset="0"/>
            </a:endParaRPr>
          </a:p>
          <a:p>
            <a:pPr marL="457200" indent="-457200" algn="just">
              <a:spcBef>
                <a:spcPts val="0"/>
              </a:spcBef>
              <a:spcAft>
                <a:spcPts val="0"/>
              </a:spcAft>
              <a:buFont typeface="Arial" panose="020B0604020202020204" pitchFamily="34" charset="0"/>
              <a:buChar char="•"/>
            </a:pPr>
            <a:endParaRPr lang="en-US" sz="3200" dirty="0">
              <a:latin typeface="+mn-lt"/>
              <a:cs typeface="Arial" panose="020B0604020202020204" pitchFamily="34" charset="0"/>
            </a:endParaRPr>
          </a:p>
          <a:p>
            <a:pPr marL="457200" indent="-457200" algn="just">
              <a:spcBef>
                <a:spcPts val="0"/>
              </a:spcBef>
              <a:spcAft>
                <a:spcPts val="0"/>
              </a:spcAft>
              <a:buFont typeface="Arial" panose="020B0604020202020204" pitchFamily="34" charset="0"/>
              <a:buChar char="•"/>
            </a:pPr>
            <a:r>
              <a:rPr lang="en-US" sz="3200" dirty="0">
                <a:latin typeface="+mn-lt"/>
                <a:cs typeface="Arial" panose="020B0604020202020204" pitchFamily="34" charset="0"/>
              </a:rPr>
              <a:t>Implementation of more machine learning algorithms like Gradient boosting,  evolutionary algorithms, ensembles and hybrid models</a:t>
            </a:r>
          </a:p>
          <a:p>
            <a:pPr marL="457200" indent="-457200" algn="just">
              <a:spcBef>
                <a:spcPts val="0"/>
              </a:spcBef>
              <a:spcAft>
                <a:spcPts val="0"/>
              </a:spcAft>
              <a:buFont typeface="Arial" panose="020B0604020202020204" pitchFamily="34" charset="0"/>
              <a:buChar char="•"/>
            </a:pPr>
            <a:r>
              <a:rPr lang="en-US" sz="3200" dirty="0">
                <a:latin typeface="+mn-lt"/>
                <a:cs typeface="Arial" panose="020B0604020202020204" pitchFamily="34" charset="0"/>
              </a:rPr>
              <a:t>Inclusion of new features like website traffic, macro-economic factors, social score of firms etc. </a:t>
            </a:r>
          </a:p>
          <a:p>
            <a:pPr marL="457200" indent="-457200" algn="just">
              <a:spcBef>
                <a:spcPts val="0"/>
              </a:spcBef>
              <a:spcAft>
                <a:spcPts val="0"/>
              </a:spcAft>
              <a:buFont typeface="Arial" panose="020B0604020202020204" pitchFamily="34" charset="0"/>
              <a:buChar char="•"/>
            </a:pPr>
            <a:r>
              <a:rPr lang="en-US" sz="3200" dirty="0">
                <a:latin typeface="+mn-lt"/>
                <a:cs typeface="Arial" panose="020B0604020202020204" pitchFamily="34" charset="0"/>
              </a:rPr>
              <a:t>Expanding the scope of project to other asset classes like commodities etc.</a:t>
            </a:r>
          </a:p>
          <a:p>
            <a:pPr algn="just">
              <a:spcBef>
                <a:spcPts val="0"/>
              </a:spcBef>
              <a:spcAft>
                <a:spcPts val="0"/>
              </a:spcAft>
            </a:pPr>
            <a:endParaRPr lang="en-US" sz="3200" dirty="0">
              <a:latin typeface="+mn-lt"/>
              <a:cs typeface="Arial" panose="020B0604020202020204" pitchFamily="34" charset="0"/>
            </a:endParaRPr>
          </a:p>
          <a:p>
            <a:pPr algn="just">
              <a:spcBef>
                <a:spcPts val="0"/>
              </a:spcBef>
              <a:spcAft>
                <a:spcPts val="0"/>
              </a:spcAft>
            </a:pPr>
            <a:endParaRPr lang="en-US" sz="3200" dirty="0">
              <a:latin typeface="+mn-lt"/>
              <a:cs typeface="Arial" panose="020B0604020202020204" pitchFamily="34" charset="0"/>
            </a:endParaRPr>
          </a:p>
        </p:txBody>
      </p:sp>
      <p:sp>
        <p:nvSpPr>
          <p:cNvPr id="110" name="Rectangle 109">
            <a:extLst>
              <a:ext uri="{FF2B5EF4-FFF2-40B4-BE49-F238E27FC236}">
                <a16:creationId xmlns:a16="http://schemas.microsoft.com/office/drawing/2014/main" id="{E4E1B696-ECAE-F640-BD09-42884566C806}"/>
              </a:ext>
            </a:extLst>
          </p:cNvPr>
          <p:cNvSpPr>
            <a:spLocks/>
          </p:cNvSpPr>
          <p:nvPr/>
        </p:nvSpPr>
        <p:spPr bwMode="auto">
          <a:xfrm>
            <a:off x="21147217" y="34302759"/>
            <a:ext cx="9601201" cy="777240"/>
          </a:xfrm>
          <a:prstGeom prst="rect">
            <a:avLst/>
          </a:prstGeom>
          <a:solidFill>
            <a:schemeClr val="accent1"/>
          </a:solidFill>
          <a:ln w="12700">
            <a:noFill/>
            <a:miter lim="800000"/>
            <a:headEnd/>
            <a:tailEnd/>
          </a:ln>
        </p:spPr>
        <p:txBody>
          <a:bodyPr lIns="0" tIns="0" rIns="0" bIns="0" anchor="ctr">
            <a:prstTxWarp prst="textNoShape">
              <a:avLst/>
            </a:prstTxWarp>
          </a:bodyPr>
          <a:ls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a:lstStyle>
          <a:p>
            <a:pPr algn="ctr">
              <a:lnSpc>
                <a:spcPct val="110000"/>
              </a:lnSpc>
              <a:tabLst>
                <a:tab pos="201793" algn="l"/>
                <a:tab pos="404492" algn="l"/>
                <a:tab pos="607190" algn="l"/>
                <a:tab pos="809888" algn="l"/>
                <a:tab pos="1012587" algn="l"/>
                <a:tab pos="1215286" algn="l"/>
                <a:tab pos="1417983" algn="l"/>
                <a:tab pos="1620682" algn="l"/>
                <a:tab pos="1823380" algn="l"/>
                <a:tab pos="2026078" algn="l"/>
                <a:tab pos="2228776" algn="l"/>
                <a:tab pos="2431475" algn="l"/>
              </a:tabLst>
            </a:pPr>
            <a:r>
              <a:rPr lang="en-US" sz="4000" b="1" dirty="0">
                <a:solidFill>
                  <a:schemeClr val="tx1"/>
                </a:solidFill>
                <a:latin typeface="Verdana" pitchFamily="-108" charset="0"/>
                <a:ea typeface="Verdana" pitchFamily="-108" charset="0"/>
                <a:cs typeface="Verdana" pitchFamily="-108" charset="0"/>
                <a:sym typeface="Verdana" pitchFamily="-108" charset="0"/>
              </a:rPr>
              <a:t>Future Work</a:t>
            </a:r>
          </a:p>
        </p:txBody>
      </p:sp>
      <p:pic>
        <p:nvPicPr>
          <p:cNvPr id="111" name="Picture 110" descr="A close up of a logo&#10;&#10;Description automatically generated">
            <a:extLst>
              <a:ext uri="{FF2B5EF4-FFF2-40B4-BE49-F238E27FC236}">
                <a16:creationId xmlns:a16="http://schemas.microsoft.com/office/drawing/2014/main" id="{85FD827D-A1DB-974A-9ADE-424AAD66B0CC}"/>
              </a:ext>
            </a:extLst>
          </p:cNvPr>
          <p:cNvPicPr>
            <a:picLocks noChangeAspect="1"/>
          </p:cNvPicPr>
          <p:nvPr/>
        </p:nvPicPr>
        <p:blipFill>
          <a:blip r:embed="rId12"/>
          <a:stretch>
            <a:fillRect/>
          </a:stretch>
        </p:blipFill>
        <p:spPr>
          <a:xfrm>
            <a:off x="8757234" y="37045859"/>
            <a:ext cx="1848627" cy="928534"/>
          </a:xfrm>
          <a:prstGeom prst="rect">
            <a:avLst/>
          </a:prstGeom>
        </p:spPr>
      </p:pic>
    </p:spTree>
  </p:cSld>
  <p:clrMapOvr>
    <a:masterClrMapping/>
  </p:clrMapOvr>
  <p:transition/>
</p:sld>
</file>

<file path=ppt/theme/theme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Times"/>
        <a:ea typeface="ヒラギノ明朝 ProN W3"/>
        <a:cs typeface="ヒラギノ明朝 ProN W3"/>
      </a:majorFont>
      <a:minorFont>
        <a:latin typeface="Times"/>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pitchFamily="-109" charset="0"/>
            <a:ea typeface="ヒラギノ明朝 ProN W3" pitchFamily="-109" charset="-128"/>
            <a:cs typeface="ヒラギノ明朝 ProN W3" pitchFamily="-109" charset="-128"/>
            <a:sym typeface="Times" pitchFamily="-109" charset="0"/>
          </a:defRPr>
        </a:defPPr>
      </a:lstStyle>
    </a:spDef>
    <a:lnDef>
      <a:spPr bwMode="auto">
        <a:xfrm>
          <a:off x="0" y="0"/>
          <a:ext cx="1" cy="1"/>
        </a:xfrm>
        <a:custGeom>
          <a:avLst/>
          <a:gdLst/>
          <a:ahLst/>
          <a:cxnLst/>
          <a:rect l="0" t="0" r="0" b="0"/>
          <a:pathLst/>
        </a:custGeom>
        <a:solidFill>
          <a:srgbClr val="BBE0E3"/>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pitchFamily="-109" charset="0"/>
            <a:ea typeface="ヒラギノ明朝 ProN W3" pitchFamily="-109" charset="-128"/>
            <a:cs typeface="ヒラギノ明朝 ProN W3" pitchFamily="-109" charset="-128"/>
            <a:sym typeface="Times" pitchFamily="-109"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27466</TotalTime>
  <Pages>0</Pages>
  <Words>913</Words>
  <Characters>0</Characters>
  <Application>Microsoft Macintosh PowerPoint</Application>
  <PresentationFormat>Custom</PresentationFormat>
  <Lines>0</Lines>
  <Paragraphs>155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Arial Black</vt:lpstr>
      <vt:lpstr>Times</vt:lpstr>
      <vt:lpstr>Verdana</vt:lpstr>
      <vt:lpstr>Title &amp; Bullets</vt:lpstr>
      <vt:lpstr>PowerPoint Presentation</vt:lpstr>
    </vt:vector>
  </TitlesOfParts>
  <Manager>Peter Fox</Manager>
  <Company>Rensselaer Polytechnic Institute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Social and Personal Factors in Semantic Infusion Projects</dc:subject>
  <dc:creator>Patrick West</dc:creator>
  <cp:keywords/>
  <dc:description/>
  <cp:lastModifiedBy>Microsoft Office User</cp:lastModifiedBy>
  <cp:revision>942</cp:revision>
  <cp:lastPrinted>2019-12-06T19:43:16Z</cp:lastPrinted>
  <dcterms:created xsi:type="dcterms:W3CDTF">2010-03-16T21:47:29Z</dcterms:created>
  <dcterms:modified xsi:type="dcterms:W3CDTF">2019-12-14T03:32:13Z</dcterms:modified>
  <cp:category/>
</cp:coreProperties>
</file>